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8" r:id="rId2"/>
    <p:sldId id="279" r:id="rId3"/>
    <p:sldId id="258" r:id="rId4"/>
    <p:sldId id="260" r:id="rId5"/>
    <p:sldId id="280" r:id="rId6"/>
    <p:sldId id="291" r:id="rId7"/>
    <p:sldId id="288" r:id="rId8"/>
    <p:sldId id="295" r:id="rId9"/>
    <p:sldId id="290" r:id="rId10"/>
    <p:sldId id="277" r:id="rId11"/>
    <p:sldId id="287" r:id="rId12"/>
    <p:sldId id="296" r:id="rId13"/>
    <p:sldId id="293" r:id="rId14"/>
    <p:sldId id="292" r:id="rId15"/>
    <p:sldId id="298" r:id="rId16"/>
    <p:sldId id="302" r:id="rId17"/>
    <p:sldId id="303" r:id="rId18"/>
    <p:sldId id="289" r:id="rId19"/>
    <p:sldId id="294" r:id="rId20"/>
    <p:sldId id="304" r:id="rId21"/>
    <p:sldId id="305" r:id="rId22"/>
    <p:sldId id="297" r:id="rId23"/>
  </p:sldIdLst>
  <p:sldSz cx="18288000" cy="10287000"/>
  <p:notesSz cx="6858000" cy="9144000"/>
  <p:embeddedFontLst>
    <p:embeddedFont>
      <p:font typeface="Calibri 1" panose="020B0604020202020204" charset="0"/>
      <p:regular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Condensed" panose="02000000000000000000" pitchFamily="2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2573" autoAdjust="0"/>
  </p:normalViewPr>
  <p:slideViewPr>
    <p:cSldViewPr>
      <p:cViewPr varScale="1">
        <p:scale>
          <a:sx n="63" d="100"/>
          <a:sy n="63" d="100"/>
        </p:scale>
        <p:origin x="11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B84EA-4281-4E38-94F9-5AB30207AD8A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C289-3C79-486B-878E-14AC5EDC56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03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Stejně jako všechny ostatní tkáně v těle, potřebuje srdeční sval, aby fungoval, krev bohatou na kyslík.</a:t>
            </a:r>
          </a:p>
          <a:p>
            <a:r>
              <a:rPr lang="cs-CZ" dirty="0"/>
              <a:t>Koronární tepny, tuto potřebu naplňují.</a:t>
            </a:r>
          </a:p>
          <a:p>
            <a:r>
              <a:rPr lang="cs-CZ" dirty="0"/>
              <a:t>Za určitých podmínek se může tuk hromadit podél stěn koronárních tepen, což snižuje dodávku kyslíku do srdečního svalu.</a:t>
            </a:r>
          </a:p>
          <a:p>
            <a:r>
              <a:rPr lang="cs-CZ" dirty="0"/>
              <a:t>3 hlavní rizikové faktory aterosklerózy jsou vysoký krevní tlak, vysoký cholesterol.</a:t>
            </a:r>
          </a:p>
          <a:p>
            <a:r>
              <a:rPr lang="cs-CZ" dirty="0"/>
              <a:t>Tento plak se může roztrhnout a způsobit, že se systém nouzové opravy těla shromáždí.</a:t>
            </a:r>
          </a:p>
          <a:p>
            <a:r>
              <a:rPr lang="cs-CZ" dirty="0"/>
              <a:t>Složky krve zvané krevní destičky se přilepí na tuk, který je nyní odkrytý trhlinou, a vytvoří sraženinu.</a:t>
            </a:r>
          </a:p>
          <a:p>
            <a:r>
              <a:rPr lang="cs-CZ" dirty="0"/>
              <a:t>Sraženina může zcela zablokovat přívod krve </a:t>
            </a:r>
          </a:p>
          <a:p>
            <a:r>
              <a:rPr lang="cs-CZ" dirty="0"/>
              <a:t>Během několika minut začnou svalové buňky v srdci odumírat;  tohle je infarkt.</a:t>
            </a:r>
          </a:p>
          <a:p>
            <a:r>
              <a:rPr lang="cs-CZ" dirty="0"/>
              <a:t>Srdce stále bije, ale začíná ztrácet svůj normální rytmus.</a:t>
            </a:r>
          </a:p>
          <a:p>
            <a:r>
              <a:rPr lang="cs-CZ" dirty="0"/>
              <a:t>Pokud je postižena větší část srdce, může zcela přestat bít; tomu se říká zástava srdce.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26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i="0" dirty="0">
                <a:solidFill>
                  <a:srgbClr val="0068B6"/>
                </a:solidFill>
                <a:effectLst/>
                <a:latin typeface="Roboto Condensed" panose="02000000000000000000" pitchFamily="2" charset="0"/>
              </a:rPr>
              <a:t>Česko: zdravotní profil země 2023</a:t>
            </a:r>
          </a:p>
          <a:p>
            <a:endParaRPr lang="cs-CZ" dirty="0"/>
          </a:p>
          <a:p>
            <a:r>
              <a:rPr lang="cs-CZ" dirty="0"/>
              <a:t>Češi nejčastěji umírají na nemoci oběhové soustavy. </a:t>
            </a:r>
          </a:p>
          <a:p>
            <a:r>
              <a:rPr lang="cs-CZ" dirty="0"/>
              <a:t>V dané kategorii se nejvíce umírá na ischemické nemoci srdeční.</a:t>
            </a:r>
          </a:p>
          <a:p>
            <a:r>
              <a:rPr lang="cs-CZ" b="0" i="0" dirty="0">
                <a:solidFill>
                  <a:srgbClr val="000528"/>
                </a:solidFill>
                <a:effectLst/>
                <a:latin typeface="Source Sans Pro" panose="020F0502020204030204" pitchFamily="34" charset="0"/>
              </a:rPr>
              <a:t>Její problém nespočívá v tom, že by usmrcovala populaci ihned. Vede ale k negativním procesům. Nejčastější a nejhorší je cévní mozková příhoda.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6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Nefunkční přenos signálů</a:t>
            </a:r>
          </a:p>
          <a:p>
            <a:r>
              <a:rPr lang="cs-CZ" dirty="0"/>
              <a:t>Porucha topení</a:t>
            </a:r>
          </a:p>
          <a:p>
            <a:r>
              <a:rPr lang="cs-CZ" dirty="0"/>
              <a:t>Zamrznutí čerpadel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97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Takhle by </a:t>
            </a:r>
            <a:r>
              <a:rPr lang="cs-CZ" dirty="0" err="1"/>
              <a:t>sme</a:t>
            </a:r>
            <a:r>
              <a:rPr lang="cs-CZ" dirty="0"/>
              <a:t> mohli </a:t>
            </a:r>
            <a:r>
              <a:rPr lang="cs-CZ" dirty="0" err="1"/>
              <a:t>pokracovat</a:t>
            </a:r>
            <a:r>
              <a:rPr lang="cs-CZ" dirty="0"/>
              <a:t> dál a dál a pořád dokola …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45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víme že máme 6 VdS certifikovaných společností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9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461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Navzdory tomu, že nám Norma nám říká zhruba co a jak se má dělat… a že nám tyto situace a stavy tady máme.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Není to o tom že nekontrolujeme podle předepsané legislativy, ale sami určitě víte, že je když dva dělají to samé nemusí to být to samé.</a:t>
            </a:r>
          </a:p>
          <a:p>
            <a:r>
              <a:rPr lang="cs-CZ" dirty="0"/>
              <a:t>Všechny ukázky, za které musím poděkovat společnosti VdS, která jako nezávislá organizace má </a:t>
            </a:r>
          </a:p>
          <a:p>
            <a:r>
              <a:rPr lang="cs-CZ" dirty="0"/>
              <a:t>Komplikované případy, výměny hlavic v celém systému,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64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Navzdory tomu, že nám Norma nám říká zhruba co a jak se má dělat… a že nám tyto situace a stavy tady máme.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Není to o tom že nekontrolujeme podle předepsané legislativy, ale sami určitě víte, že je když dva dělají to samé nemusí to být to samé.</a:t>
            </a:r>
          </a:p>
          <a:p>
            <a:r>
              <a:rPr lang="cs-CZ" dirty="0"/>
              <a:t>Všechny ukázky, za které musím poděkovat společnosti VdS, která jako nezávislá organizace má </a:t>
            </a:r>
          </a:p>
          <a:p>
            <a:r>
              <a:rPr lang="cs-CZ" dirty="0"/>
              <a:t>Komplikované případy, výměny hlavic v celém systému,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32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má Váš doktor vybavení</a:t>
            </a:r>
          </a:p>
          <a:p>
            <a:r>
              <a:rPr lang="cs-CZ" dirty="0"/>
              <a:t>Je to specialista, nebo všeobecný lékař</a:t>
            </a:r>
          </a:p>
          <a:p>
            <a:r>
              <a:rPr lang="cs-CZ" dirty="0"/>
              <a:t>Máme 6 certifikovaných fy na SHZ – je tam určitý systém kontrol 3 strany (akreditovaná osoba – nezávislá ISO17020 – </a:t>
            </a:r>
            <a:r>
              <a:rPr lang="cs-CZ" dirty="0" err="1"/>
              <a:t>inšp</a:t>
            </a:r>
            <a:r>
              <a:rPr lang="cs-CZ" dirty="0"/>
              <a:t>. Orgán typ A)</a:t>
            </a:r>
          </a:p>
          <a:p>
            <a:r>
              <a:rPr lang="cs-CZ" dirty="0"/>
              <a:t>Po 25 </a:t>
            </a:r>
            <a:r>
              <a:rPr lang="cs-CZ" dirty="0" err="1"/>
              <a:t>rokoch</a:t>
            </a:r>
            <a:r>
              <a:rPr lang="cs-CZ" dirty="0"/>
              <a:t> kontrolujeme </a:t>
            </a:r>
            <a:r>
              <a:rPr lang="cs-CZ" dirty="0" err="1"/>
              <a:t>iný</a:t>
            </a:r>
            <a:r>
              <a:rPr lang="cs-CZ" dirty="0"/>
              <a:t> rozsah, </a:t>
            </a:r>
          </a:p>
          <a:p>
            <a:r>
              <a:rPr lang="cs-CZ" dirty="0"/>
              <a:t>Jako </a:t>
            </a:r>
            <a:r>
              <a:rPr lang="cs-CZ" dirty="0" err="1"/>
              <a:t>sa</a:t>
            </a:r>
            <a:r>
              <a:rPr lang="cs-CZ" dirty="0"/>
              <a:t> postavíte k zásahu kde máte sprinklery, ALE nikdo </a:t>
            </a:r>
            <a:r>
              <a:rPr lang="cs-CZ" dirty="0" err="1"/>
              <a:t>ich</a:t>
            </a:r>
            <a:r>
              <a:rPr lang="cs-CZ" dirty="0"/>
              <a:t> nekontroluje, resp. Jako </a:t>
            </a:r>
            <a:r>
              <a:rPr lang="cs-CZ" dirty="0" err="1"/>
              <a:t>sa</a:t>
            </a:r>
            <a:r>
              <a:rPr lang="cs-CZ" dirty="0"/>
              <a:t> k tomu postaví </a:t>
            </a:r>
            <a:r>
              <a:rPr lang="cs-CZ" dirty="0" err="1"/>
              <a:t>poisťovna</a:t>
            </a:r>
            <a:endParaRPr lang="cs-CZ" dirty="0"/>
          </a:p>
          <a:p>
            <a:r>
              <a:rPr lang="cs-CZ" dirty="0" err="1"/>
              <a:t>Nemalo</a:t>
            </a:r>
            <a:r>
              <a:rPr lang="cs-CZ" dirty="0"/>
              <a:t> by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niečo</a:t>
            </a:r>
            <a:r>
              <a:rPr lang="cs-CZ" dirty="0"/>
              <a:t> </a:t>
            </a:r>
            <a:r>
              <a:rPr lang="cs-CZ" dirty="0" err="1"/>
              <a:t>zmenit</a:t>
            </a:r>
            <a:r>
              <a:rPr lang="cs-CZ" dirty="0"/>
              <a:t>? </a:t>
            </a:r>
          </a:p>
          <a:p>
            <a:r>
              <a:rPr lang="cs-CZ" dirty="0" err="1"/>
              <a:t>Zavedme</a:t>
            </a:r>
            <a:r>
              <a:rPr lang="cs-CZ" dirty="0"/>
              <a:t> do praxe systém kvality jako má VdS … </a:t>
            </a:r>
            <a:r>
              <a:rPr lang="cs-CZ" dirty="0" err="1"/>
              <a:t>majte</a:t>
            </a:r>
            <a:r>
              <a:rPr lang="cs-CZ" dirty="0"/>
              <a:t> </a:t>
            </a:r>
            <a:r>
              <a:rPr lang="cs-CZ" dirty="0" err="1"/>
              <a:t>istotu</a:t>
            </a:r>
            <a:r>
              <a:rPr lang="cs-CZ" dirty="0"/>
              <a:t> </a:t>
            </a:r>
            <a:r>
              <a:rPr lang="cs-CZ" dirty="0" err="1"/>
              <a:t>vo</a:t>
            </a:r>
            <a:r>
              <a:rPr lang="cs-CZ" dirty="0"/>
              <a:t> </a:t>
            </a:r>
            <a:r>
              <a:rPr lang="cs-CZ" dirty="0" err="1"/>
              <a:t>Vášho</a:t>
            </a:r>
            <a:r>
              <a:rPr lang="cs-CZ"/>
              <a:t> doktora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C289-3C79-486B-878E-14AC5EDC561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95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787/c0c44f04-c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D140F-2C8C-86C0-12D8-C3D98E15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gnizing a heart attack _ 3D Animation">
            <a:hlinkClick r:id="" action="ppaction://media"/>
            <a:extLst>
              <a:ext uri="{FF2B5EF4-FFF2-40B4-BE49-F238E27FC236}">
                <a16:creationId xmlns:a16="http://schemas.microsoft.com/office/drawing/2014/main" id="{711414D0-FA3D-7708-347D-5F80788BBC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948.5"/>
                  <p14:extLst>
                    <p:ext uri="{3AFAAA56-56D3-431D-BCD4-E75A35582382}">
                      <p173:tracksInfo xmlns:p173="http://schemas.microsoft.com/office/powerpoint/2017/3/main" displayLoc="media"/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39" y="-15615"/>
            <a:ext cx="18304239" cy="102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84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95089-97A8-5B54-D7BE-D04B0798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2">
            <a:extLst>
              <a:ext uri="{FF2B5EF4-FFF2-40B4-BE49-F238E27FC236}">
                <a16:creationId xmlns:a16="http://schemas.microsoft.com/office/drawing/2014/main" id="{D3803CBA-15B0-0F23-E088-AD51DD7C8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2249121"/>
            <a:ext cx="7391400" cy="6961355"/>
          </a:xfrm>
          <a:prstGeom prst="rect">
            <a:avLst/>
          </a:prstGeom>
        </p:spPr>
      </p:pic>
      <p:pic>
        <p:nvPicPr>
          <p:cNvPr id="3" name="Obrázok 3">
            <a:extLst>
              <a:ext uri="{FF2B5EF4-FFF2-40B4-BE49-F238E27FC236}">
                <a16:creationId xmlns:a16="http://schemas.microsoft.com/office/drawing/2014/main" id="{71E4569D-E6B5-57E8-99B1-BB7151B6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271981"/>
            <a:ext cx="4572000" cy="3163799"/>
          </a:xfrm>
          <a:prstGeom prst="rect">
            <a:avLst/>
          </a:prstGeom>
        </p:spPr>
      </p:pic>
      <p:pic>
        <p:nvPicPr>
          <p:cNvPr id="4" name="Obrázok 4">
            <a:extLst>
              <a:ext uri="{FF2B5EF4-FFF2-40B4-BE49-F238E27FC236}">
                <a16:creationId xmlns:a16="http://schemas.microsoft.com/office/drawing/2014/main" id="{700701FB-1755-07A3-A0E1-CA6A6CA9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5773956"/>
            <a:ext cx="4572000" cy="34365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FFAB2D-1364-AEE6-B64D-E97550E32F65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Ventilová stanice, </a:t>
            </a:r>
            <a:r>
              <a:rPr lang="cs-CZ" sz="4500" spc="-179" dirty="0" err="1">
                <a:solidFill>
                  <a:srgbClr val="E11B22"/>
                </a:solidFill>
                <a:latin typeface="Calibri 1"/>
              </a:rPr>
              <a:t>artmatury</a:t>
            </a:r>
            <a:endParaRPr lang="cs-CZ" sz="4500" spc="-179" dirty="0">
              <a:solidFill>
                <a:srgbClr val="E11B22"/>
              </a:solidFill>
              <a:latin typeface="Calibri 1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3AA02EA-1A56-E5D6-A1D7-7C053F82837F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7E2ADEB-2AE4-53C3-23C6-B681F54C2674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4232681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7399DD-0182-C0E6-3114-7B366F35CE70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Uzavírací armatura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E551481-C236-EA42-D20D-341FF6E57014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BD8482C-9CC3-3D93-5FFD-9CB5A915365A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D62C540D-0C25-A757-6519-28D9369C7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71700"/>
            <a:ext cx="5114925" cy="68199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FD53FF-3ED7-6359-43F8-AEC5AB66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179320"/>
            <a:ext cx="908304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95089-97A8-5B54-D7BE-D04B0798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EFFAB2D-1364-AEE6-B64D-E97550E32F65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Potrubní síť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3B157E3-A684-8929-DFC4-59FA2DF31973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AA0634-2448-B2AE-6F24-F6E1623563B2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3" name="Picture 63">
            <a:extLst>
              <a:ext uri="{FF2B5EF4-FFF2-40B4-BE49-F238E27FC236}">
                <a16:creationId xmlns:a16="http://schemas.microsoft.com/office/drawing/2014/main" id="{D7911201-2B1D-0268-D16B-2D0193E4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7" y="2557105"/>
            <a:ext cx="6897053" cy="5172790"/>
          </a:xfrm>
          <a:prstGeom prst="rect">
            <a:avLst/>
          </a:prstGeom>
        </p:spPr>
      </p:pic>
      <p:pic>
        <p:nvPicPr>
          <p:cNvPr id="6" name="Picture 60">
            <a:extLst>
              <a:ext uri="{FF2B5EF4-FFF2-40B4-BE49-F238E27FC236}">
                <a16:creationId xmlns:a16="http://schemas.microsoft.com/office/drawing/2014/main" id="{C73EAC8E-F7A4-A4F3-33E2-2B5EF6805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557105"/>
            <a:ext cx="6897053" cy="51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95089-97A8-5B54-D7BE-D04B0798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EFFAB2D-1364-AEE6-B64D-E97550E32F65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Potrubní síť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3B157E3-A684-8929-DFC4-59FA2DF31973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AA0634-2448-B2AE-6F24-F6E1623563B2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E700B19B-3995-FBD7-FB94-DDB79D2A1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7" y="2933700"/>
            <a:ext cx="5564856" cy="457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C309A87-3180-FC77-346B-08CBEF88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84" y="2933700"/>
            <a:ext cx="86354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11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Hlavice, hubice, trysky, 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55B985-F5AE-B86A-B548-E3D32E60A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1638300"/>
            <a:ext cx="5629275" cy="7505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81EB1-01B5-A1C0-F31F-4E33BCC51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638300"/>
            <a:ext cx="4222988" cy="75057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2964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Jaká je míra rizika infarktu Vašeho SHZ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7E74EDC7-E022-FE42-1E9F-570AE76BC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2" y="1793875"/>
            <a:ext cx="10048875" cy="6699250"/>
          </a:xfrm>
          <a:prstGeom prst="rect">
            <a:avLst/>
          </a:prstGeom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291AF91-A551-94CA-B8D5-70608A42CD56}"/>
              </a:ext>
            </a:extLst>
          </p:cNvPr>
          <p:cNvSpPr/>
          <p:nvPr/>
        </p:nvSpPr>
        <p:spPr>
          <a:xfrm>
            <a:off x="4928320" y="3352800"/>
            <a:ext cx="3316520" cy="4495800"/>
          </a:xfrm>
          <a:custGeom>
            <a:avLst/>
            <a:gdLst>
              <a:gd name="connsiteX0" fmla="*/ 39920 w 3316520"/>
              <a:gd name="connsiteY0" fmla="*/ 228600 h 4495800"/>
              <a:gd name="connsiteX1" fmla="*/ 24680 w 3316520"/>
              <a:gd name="connsiteY1" fmla="*/ 1493520 h 4495800"/>
              <a:gd name="connsiteX2" fmla="*/ 39920 w 3316520"/>
              <a:gd name="connsiteY2" fmla="*/ 1615440 h 4495800"/>
              <a:gd name="connsiteX3" fmla="*/ 85640 w 3316520"/>
              <a:gd name="connsiteY3" fmla="*/ 1859280 h 4495800"/>
              <a:gd name="connsiteX4" fmla="*/ 131360 w 3316520"/>
              <a:gd name="connsiteY4" fmla="*/ 2103120 h 4495800"/>
              <a:gd name="connsiteX5" fmla="*/ 192320 w 3316520"/>
              <a:gd name="connsiteY5" fmla="*/ 2484120 h 4495800"/>
              <a:gd name="connsiteX6" fmla="*/ 253280 w 3316520"/>
              <a:gd name="connsiteY6" fmla="*/ 2667000 h 4495800"/>
              <a:gd name="connsiteX7" fmla="*/ 283760 w 3316520"/>
              <a:gd name="connsiteY7" fmla="*/ 2819400 h 4495800"/>
              <a:gd name="connsiteX8" fmla="*/ 329480 w 3316520"/>
              <a:gd name="connsiteY8" fmla="*/ 2956560 h 4495800"/>
              <a:gd name="connsiteX9" fmla="*/ 436160 w 3316520"/>
              <a:gd name="connsiteY9" fmla="*/ 3261360 h 4495800"/>
              <a:gd name="connsiteX10" fmla="*/ 725720 w 3316520"/>
              <a:gd name="connsiteY10" fmla="*/ 3688080 h 4495800"/>
              <a:gd name="connsiteX11" fmla="*/ 878120 w 3316520"/>
              <a:gd name="connsiteY11" fmla="*/ 3825240 h 4495800"/>
              <a:gd name="connsiteX12" fmla="*/ 1457240 w 3316520"/>
              <a:gd name="connsiteY12" fmla="*/ 4130040 h 4495800"/>
              <a:gd name="connsiteX13" fmla="*/ 2493560 w 3316520"/>
              <a:gd name="connsiteY13" fmla="*/ 4434840 h 4495800"/>
              <a:gd name="connsiteX14" fmla="*/ 2783120 w 3316520"/>
              <a:gd name="connsiteY14" fmla="*/ 4480560 h 4495800"/>
              <a:gd name="connsiteX15" fmla="*/ 2874560 w 3316520"/>
              <a:gd name="connsiteY15" fmla="*/ 4495800 h 4495800"/>
              <a:gd name="connsiteX16" fmla="*/ 3057440 w 3316520"/>
              <a:gd name="connsiteY16" fmla="*/ 4434840 h 4495800"/>
              <a:gd name="connsiteX17" fmla="*/ 3148880 w 3316520"/>
              <a:gd name="connsiteY17" fmla="*/ 4343400 h 4495800"/>
              <a:gd name="connsiteX18" fmla="*/ 3179360 w 3316520"/>
              <a:gd name="connsiteY18" fmla="*/ 4267200 h 4495800"/>
              <a:gd name="connsiteX19" fmla="*/ 3209840 w 3316520"/>
              <a:gd name="connsiteY19" fmla="*/ 4114800 h 4495800"/>
              <a:gd name="connsiteX20" fmla="*/ 3240320 w 3316520"/>
              <a:gd name="connsiteY20" fmla="*/ 4008120 h 4495800"/>
              <a:gd name="connsiteX21" fmla="*/ 3255560 w 3316520"/>
              <a:gd name="connsiteY21" fmla="*/ 3901440 h 4495800"/>
              <a:gd name="connsiteX22" fmla="*/ 3286040 w 3316520"/>
              <a:gd name="connsiteY22" fmla="*/ 3779520 h 4495800"/>
              <a:gd name="connsiteX23" fmla="*/ 3316520 w 3316520"/>
              <a:gd name="connsiteY23" fmla="*/ 3611880 h 4495800"/>
              <a:gd name="connsiteX24" fmla="*/ 3286040 w 3316520"/>
              <a:gd name="connsiteY24" fmla="*/ 3185160 h 4495800"/>
              <a:gd name="connsiteX25" fmla="*/ 3270800 w 3316520"/>
              <a:gd name="connsiteY25" fmla="*/ 3139440 h 4495800"/>
              <a:gd name="connsiteX26" fmla="*/ 3209840 w 3316520"/>
              <a:gd name="connsiteY26" fmla="*/ 3078480 h 4495800"/>
              <a:gd name="connsiteX27" fmla="*/ 3179360 w 3316520"/>
              <a:gd name="connsiteY27" fmla="*/ 2987040 h 4495800"/>
              <a:gd name="connsiteX28" fmla="*/ 3164120 w 3316520"/>
              <a:gd name="connsiteY28" fmla="*/ 2941320 h 4495800"/>
              <a:gd name="connsiteX29" fmla="*/ 3148880 w 3316520"/>
              <a:gd name="connsiteY29" fmla="*/ 2880360 h 4495800"/>
              <a:gd name="connsiteX30" fmla="*/ 3133640 w 3316520"/>
              <a:gd name="connsiteY30" fmla="*/ 2834640 h 4495800"/>
              <a:gd name="connsiteX31" fmla="*/ 3087920 w 3316520"/>
              <a:gd name="connsiteY31" fmla="*/ 2819400 h 4495800"/>
              <a:gd name="connsiteX32" fmla="*/ 2981240 w 3316520"/>
              <a:gd name="connsiteY32" fmla="*/ 2712720 h 4495800"/>
              <a:gd name="connsiteX33" fmla="*/ 2935520 w 3316520"/>
              <a:gd name="connsiteY33" fmla="*/ 2682240 h 4495800"/>
              <a:gd name="connsiteX34" fmla="*/ 2889800 w 3316520"/>
              <a:gd name="connsiteY34" fmla="*/ 2621280 h 4495800"/>
              <a:gd name="connsiteX35" fmla="*/ 2844080 w 3316520"/>
              <a:gd name="connsiteY35" fmla="*/ 2575560 h 4495800"/>
              <a:gd name="connsiteX36" fmla="*/ 2813600 w 3316520"/>
              <a:gd name="connsiteY36" fmla="*/ 2529840 h 4495800"/>
              <a:gd name="connsiteX37" fmla="*/ 2767880 w 3316520"/>
              <a:gd name="connsiteY37" fmla="*/ 2468880 h 4495800"/>
              <a:gd name="connsiteX38" fmla="*/ 2722160 w 3316520"/>
              <a:gd name="connsiteY38" fmla="*/ 2423160 h 4495800"/>
              <a:gd name="connsiteX39" fmla="*/ 2661200 w 3316520"/>
              <a:gd name="connsiteY39" fmla="*/ 2316480 h 4495800"/>
              <a:gd name="connsiteX40" fmla="*/ 2600240 w 3316520"/>
              <a:gd name="connsiteY40" fmla="*/ 2240280 h 4495800"/>
              <a:gd name="connsiteX41" fmla="*/ 2569760 w 3316520"/>
              <a:gd name="connsiteY41" fmla="*/ 2164080 h 4495800"/>
              <a:gd name="connsiteX42" fmla="*/ 2524040 w 3316520"/>
              <a:gd name="connsiteY42" fmla="*/ 2103120 h 4495800"/>
              <a:gd name="connsiteX43" fmla="*/ 2493560 w 3316520"/>
              <a:gd name="connsiteY43" fmla="*/ 2057400 h 4495800"/>
              <a:gd name="connsiteX44" fmla="*/ 2447840 w 3316520"/>
              <a:gd name="connsiteY44" fmla="*/ 1935480 h 4495800"/>
              <a:gd name="connsiteX45" fmla="*/ 2417360 w 3316520"/>
              <a:gd name="connsiteY45" fmla="*/ 1798320 h 4495800"/>
              <a:gd name="connsiteX46" fmla="*/ 2386880 w 3316520"/>
              <a:gd name="connsiteY46" fmla="*/ 1722120 h 4495800"/>
              <a:gd name="connsiteX47" fmla="*/ 2371640 w 3316520"/>
              <a:gd name="connsiteY47" fmla="*/ 1645920 h 4495800"/>
              <a:gd name="connsiteX48" fmla="*/ 2356400 w 3316520"/>
              <a:gd name="connsiteY48" fmla="*/ 1600200 h 4495800"/>
              <a:gd name="connsiteX49" fmla="*/ 2371640 w 3316520"/>
              <a:gd name="connsiteY49" fmla="*/ 1356360 h 4495800"/>
              <a:gd name="connsiteX50" fmla="*/ 2386880 w 3316520"/>
              <a:gd name="connsiteY50" fmla="*/ 1310640 h 4495800"/>
              <a:gd name="connsiteX51" fmla="*/ 2447840 w 3316520"/>
              <a:gd name="connsiteY51" fmla="*/ 1188720 h 4495800"/>
              <a:gd name="connsiteX52" fmla="*/ 2508800 w 3316520"/>
              <a:gd name="connsiteY52" fmla="*/ 1051560 h 4495800"/>
              <a:gd name="connsiteX53" fmla="*/ 2524040 w 3316520"/>
              <a:gd name="connsiteY53" fmla="*/ 1005840 h 4495800"/>
              <a:gd name="connsiteX54" fmla="*/ 2539280 w 3316520"/>
              <a:gd name="connsiteY54" fmla="*/ 899160 h 4495800"/>
              <a:gd name="connsiteX55" fmla="*/ 2554520 w 3316520"/>
              <a:gd name="connsiteY55" fmla="*/ 838200 h 4495800"/>
              <a:gd name="connsiteX56" fmla="*/ 2569760 w 3316520"/>
              <a:gd name="connsiteY56" fmla="*/ 716280 h 4495800"/>
              <a:gd name="connsiteX57" fmla="*/ 2539280 w 3316520"/>
              <a:gd name="connsiteY57" fmla="*/ 365760 h 4495800"/>
              <a:gd name="connsiteX58" fmla="*/ 2478320 w 3316520"/>
              <a:gd name="connsiteY58" fmla="*/ 304800 h 4495800"/>
              <a:gd name="connsiteX59" fmla="*/ 2249720 w 3316520"/>
              <a:gd name="connsiteY59" fmla="*/ 213360 h 4495800"/>
              <a:gd name="connsiteX60" fmla="*/ 2005880 w 3316520"/>
              <a:gd name="connsiteY60" fmla="*/ 152400 h 4495800"/>
              <a:gd name="connsiteX61" fmla="*/ 1792520 w 3316520"/>
              <a:gd name="connsiteY61" fmla="*/ 91440 h 4495800"/>
              <a:gd name="connsiteX62" fmla="*/ 1624880 w 3316520"/>
              <a:gd name="connsiteY62" fmla="*/ 60960 h 4495800"/>
              <a:gd name="connsiteX63" fmla="*/ 1396280 w 3316520"/>
              <a:gd name="connsiteY63" fmla="*/ 0 h 4495800"/>
              <a:gd name="connsiteX64" fmla="*/ 634280 w 3316520"/>
              <a:gd name="connsiteY64" fmla="*/ 15240 h 4495800"/>
              <a:gd name="connsiteX65" fmla="*/ 588560 w 3316520"/>
              <a:gd name="connsiteY65" fmla="*/ 30480 h 4495800"/>
              <a:gd name="connsiteX66" fmla="*/ 436160 w 3316520"/>
              <a:gd name="connsiteY66" fmla="*/ 45720 h 4495800"/>
              <a:gd name="connsiteX67" fmla="*/ 161840 w 3316520"/>
              <a:gd name="connsiteY67" fmla="*/ 91440 h 4495800"/>
              <a:gd name="connsiteX68" fmla="*/ 70400 w 3316520"/>
              <a:gd name="connsiteY68" fmla="*/ 152400 h 4495800"/>
              <a:gd name="connsiteX69" fmla="*/ 39920 w 3316520"/>
              <a:gd name="connsiteY69" fmla="*/ 2286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16520" h="4495800">
                <a:moveTo>
                  <a:pt x="39920" y="228600"/>
                </a:moveTo>
                <a:cubicBezTo>
                  <a:pt x="-19158" y="819384"/>
                  <a:pt x="-2371" y="533210"/>
                  <a:pt x="24680" y="1493520"/>
                </a:cubicBezTo>
                <a:cubicBezTo>
                  <a:pt x="25833" y="1534460"/>
                  <a:pt x="34507" y="1574843"/>
                  <a:pt x="39920" y="1615440"/>
                </a:cubicBezTo>
                <a:cubicBezTo>
                  <a:pt x="63282" y="1790651"/>
                  <a:pt x="45414" y="1658152"/>
                  <a:pt x="85640" y="1859280"/>
                </a:cubicBezTo>
                <a:cubicBezTo>
                  <a:pt x="101858" y="1940371"/>
                  <a:pt x="117442" y="2021603"/>
                  <a:pt x="131360" y="2103120"/>
                </a:cubicBezTo>
                <a:cubicBezTo>
                  <a:pt x="153006" y="2229901"/>
                  <a:pt x="151648" y="2362105"/>
                  <a:pt x="192320" y="2484120"/>
                </a:cubicBezTo>
                <a:cubicBezTo>
                  <a:pt x="212640" y="2545080"/>
                  <a:pt x="236373" y="2605007"/>
                  <a:pt x="253280" y="2667000"/>
                </a:cubicBezTo>
                <a:cubicBezTo>
                  <a:pt x="266911" y="2716981"/>
                  <a:pt x="270576" y="2769300"/>
                  <a:pt x="283760" y="2819400"/>
                </a:cubicBezTo>
                <a:cubicBezTo>
                  <a:pt x="296025" y="2866006"/>
                  <a:pt x="314968" y="2910604"/>
                  <a:pt x="329480" y="2956560"/>
                </a:cubicBezTo>
                <a:cubicBezTo>
                  <a:pt x="357219" y="3044402"/>
                  <a:pt x="390270" y="3180378"/>
                  <a:pt x="436160" y="3261360"/>
                </a:cubicBezTo>
                <a:cubicBezTo>
                  <a:pt x="438196" y="3264954"/>
                  <a:pt x="655383" y="3613347"/>
                  <a:pt x="725720" y="3688080"/>
                </a:cubicBezTo>
                <a:cubicBezTo>
                  <a:pt x="772561" y="3737848"/>
                  <a:pt x="823201" y="3784560"/>
                  <a:pt x="878120" y="3825240"/>
                </a:cubicBezTo>
                <a:cubicBezTo>
                  <a:pt x="1071547" y="3968519"/>
                  <a:pt x="1226685" y="4050993"/>
                  <a:pt x="1457240" y="4130040"/>
                </a:cubicBezTo>
                <a:cubicBezTo>
                  <a:pt x="1632486" y="4190124"/>
                  <a:pt x="2207954" y="4368199"/>
                  <a:pt x="2493560" y="4434840"/>
                </a:cubicBezTo>
                <a:cubicBezTo>
                  <a:pt x="2631896" y="4467118"/>
                  <a:pt x="2655031" y="4462262"/>
                  <a:pt x="2783120" y="4480560"/>
                </a:cubicBezTo>
                <a:cubicBezTo>
                  <a:pt x="2813710" y="4484930"/>
                  <a:pt x="2844080" y="4490720"/>
                  <a:pt x="2874560" y="4495800"/>
                </a:cubicBezTo>
                <a:cubicBezTo>
                  <a:pt x="2992433" y="4481066"/>
                  <a:pt x="2981855" y="4502866"/>
                  <a:pt x="3057440" y="4434840"/>
                </a:cubicBezTo>
                <a:cubicBezTo>
                  <a:pt x="3089480" y="4406004"/>
                  <a:pt x="3148880" y="4343400"/>
                  <a:pt x="3148880" y="4343400"/>
                </a:cubicBezTo>
                <a:cubicBezTo>
                  <a:pt x="3159040" y="4318000"/>
                  <a:pt x="3172311" y="4293633"/>
                  <a:pt x="3179360" y="4267200"/>
                </a:cubicBezTo>
                <a:cubicBezTo>
                  <a:pt x="3192708" y="4217143"/>
                  <a:pt x="3197275" y="4165059"/>
                  <a:pt x="3209840" y="4114800"/>
                </a:cubicBezTo>
                <a:cubicBezTo>
                  <a:pt x="3228976" y="4038255"/>
                  <a:pt x="3218456" y="4073711"/>
                  <a:pt x="3240320" y="4008120"/>
                </a:cubicBezTo>
                <a:cubicBezTo>
                  <a:pt x="3245400" y="3972560"/>
                  <a:pt x="3248515" y="3936663"/>
                  <a:pt x="3255560" y="3901440"/>
                </a:cubicBezTo>
                <a:cubicBezTo>
                  <a:pt x="3263775" y="3860363"/>
                  <a:pt x="3277825" y="3820597"/>
                  <a:pt x="3286040" y="3779520"/>
                </a:cubicBezTo>
                <a:cubicBezTo>
                  <a:pt x="3307340" y="3673020"/>
                  <a:pt x="3297022" y="3728871"/>
                  <a:pt x="3316520" y="3611880"/>
                </a:cubicBezTo>
                <a:cubicBezTo>
                  <a:pt x="3306360" y="3469640"/>
                  <a:pt x="3299776" y="3327099"/>
                  <a:pt x="3286040" y="3185160"/>
                </a:cubicBezTo>
                <a:cubicBezTo>
                  <a:pt x="3284493" y="3169170"/>
                  <a:pt x="3280137" y="3152512"/>
                  <a:pt x="3270800" y="3139440"/>
                </a:cubicBezTo>
                <a:cubicBezTo>
                  <a:pt x="3254097" y="3116056"/>
                  <a:pt x="3230160" y="3098800"/>
                  <a:pt x="3209840" y="3078480"/>
                </a:cubicBezTo>
                <a:lnTo>
                  <a:pt x="3179360" y="2987040"/>
                </a:lnTo>
                <a:cubicBezTo>
                  <a:pt x="3174280" y="2971800"/>
                  <a:pt x="3168016" y="2956905"/>
                  <a:pt x="3164120" y="2941320"/>
                </a:cubicBezTo>
                <a:cubicBezTo>
                  <a:pt x="3159040" y="2921000"/>
                  <a:pt x="3154634" y="2900499"/>
                  <a:pt x="3148880" y="2880360"/>
                </a:cubicBezTo>
                <a:cubicBezTo>
                  <a:pt x="3144467" y="2864914"/>
                  <a:pt x="3144999" y="2845999"/>
                  <a:pt x="3133640" y="2834640"/>
                </a:cubicBezTo>
                <a:cubicBezTo>
                  <a:pt x="3122281" y="2823281"/>
                  <a:pt x="3103160" y="2824480"/>
                  <a:pt x="3087920" y="2819400"/>
                </a:cubicBezTo>
                <a:cubicBezTo>
                  <a:pt x="3052360" y="2783840"/>
                  <a:pt x="3023083" y="2740616"/>
                  <a:pt x="2981240" y="2712720"/>
                </a:cubicBezTo>
                <a:cubicBezTo>
                  <a:pt x="2966000" y="2702560"/>
                  <a:pt x="2948472" y="2695192"/>
                  <a:pt x="2935520" y="2682240"/>
                </a:cubicBezTo>
                <a:cubicBezTo>
                  <a:pt x="2917559" y="2664279"/>
                  <a:pt x="2906330" y="2640565"/>
                  <a:pt x="2889800" y="2621280"/>
                </a:cubicBezTo>
                <a:cubicBezTo>
                  <a:pt x="2875774" y="2604916"/>
                  <a:pt x="2857878" y="2592117"/>
                  <a:pt x="2844080" y="2575560"/>
                </a:cubicBezTo>
                <a:cubicBezTo>
                  <a:pt x="2832354" y="2561489"/>
                  <a:pt x="2824246" y="2544745"/>
                  <a:pt x="2813600" y="2529840"/>
                </a:cubicBezTo>
                <a:cubicBezTo>
                  <a:pt x="2798837" y="2509171"/>
                  <a:pt x="2784410" y="2488165"/>
                  <a:pt x="2767880" y="2468880"/>
                </a:cubicBezTo>
                <a:cubicBezTo>
                  <a:pt x="2753854" y="2452516"/>
                  <a:pt x="2734520" y="2440817"/>
                  <a:pt x="2722160" y="2423160"/>
                </a:cubicBezTo>
                <a:cubicBezTo>
                  <a:pt x="2698673" y="2389607"/>
                  <a:pt x="2683918" y="2350558"/>
                  <a:pt x="2661200" y="2316480"/>
                </a:cubicBezTo>
                <a:cubicBezTo>
                  <a:pt x="2643157" y="2289415"/>
                  <a:pt x="2616975" y="2268172"/>
                  <a:pt x="2600240" y="2240280"/>
                </a:cubicBezTo>
                <a:cubicBezTo>
                  <a:pt x="2586165" y="2216822"/>
                  <a:pt x="2583046" y="2187994"/>
                  <a:pt x="2569760" y="2164080"/>
                </a:cubicBezTo>
                <a:cubicBezTo>
                  <a:pt x="2557425" y="2141876"/>
                  <a:pt x="2538803" y="2123789"/>
                  <a:pt x="2524040" y="2103120"/>
                </a:cubicBezTo>
                <a:cubicBezTo>
                  <a:pt x="2513394" y="2088215"/>
                  <a:pt x="2503720" y="2072640"/>
                  <a:pt x="2493560" y="2057400"/>
                </a:cubicBezTo>
                <a:cubicBezTo>
                  <a:pt x="2454441" y="1900926"/>
                  <a:pt x="2507611" y="2094868"/>
                  <a:pt x="2447840" y="1935480"/>
                </a:cubicBezTo>
                <a:cubicBezTo>
                  <a:pt x="2430251" y="1888575"/>
                  <a:pt x="2431844" y="1846599"/>
                  <a:pt x="2417360" y="1798320"/>
                </a:cubicBezTo>
                <a:cubicBezTo>
                  <a:pt x="2409499" y="1772117"/>
                  <a:pt x="2394741" y="1748323"/>
                  <a:pt x="2386880" y="1722120"/>
                </a:cubicBezTo>
                <a:cubicBezTo>
                  <a:pt x="2379437" y="1697309"/>
                  <a:pt x="2377922" y="1671050"/>
                  <a:pt x="2371640" y="1645920"/>
                </a:cubicBezTo>
                <a:cubicBezTo>
                  <a:pt x="2367744" y="1630335"/>
                  <a:pt x="2361480" y="1615440"/>
                  <a:pt x="2356400" y="1600200"/>
                </a:cubicBezTo>
                <a:cubicBezTo>
                  <a:pt x="2361480" y="1518920"/>
                  <a:pt x="2363115" y="1437351"/>
                  <a:pt x="2371640" y="1356360"/>
                </a:cubicBezTo>
                <a:cubicBezTo>
                  <a:pt x="2373322" y="1340384"/>
                  <a:pt x="2380233" y="1325264"/>
                  <a:pt x="2386880" y="1310640"/>
                </a:cubicBezTo>
                <a:cubicBezTo>
                  <a:pt x="2405682" y="1269276"/>
                  <a:pt x="2422636" y="1226526"/>
                  <a:pt x="2447840" y="1188720"/>
                </a:cubicBezTo>
                <a:cubicBezTo>
                  <a:pt x="2496142" y="1116267"/>
                  <a:pt x="2472528" y="1160376"/>
                  <a:pt x="2508800" y="1051560"/>
                </a:cubicBezTo>
                <a:lnTo>
                  <a:pt x="2524040" y="1005840"/>
                </a:lnTo>
                <a:cubicBezTo>
                  <a:pt x="2529120" y="970280"/>
                  <a:pt x="2532854" y="934502"/>
                  <a:pt x="2539280" y="899160"/>
                </a:cubicBezTo>
                <a:cubicBezTo>
                  <a:pt x="2543027" y="878552"/>
                  <a:pt x="2551077" y="858860"/>
                  <a:pt x="2554520" y="838200"/>
                </a:cubicBezTo>
                <a:cubicBezTo>
                  <a:pt x="2561253" y="797801"/>
                  <a:pt x="2564680" y="756920"/>
                  <a:pt x="2569760" y="716280"/>
                </a:cubicBezTo>
                <a:cubicBezTo>
                  <a:pt x="2559600" y="599440"/>
                  <a:pt x="2564722" y="480248"/>
                  <a:pt x="2539280" y="365760"/>
                </a:cubicBezTo>
                <a:cubicBezTo>
                  <a:pt x="2533046" y="337707"/>
                  <a:pt x="2500139" y="323502"/>
                  <a:pt x="2478320" y="304800"/>
                </a:cubicBezTo>
                <a:cubicBezTo>
                  <a:pt x="2416953" y="252200"/>
                  <a:pt x="2317300" y="232668"/>
                  <a:pt x="2249720" y="213360"/>
                </a:cubicBezTo>
                <a:cubicBezTo>
                  <a:pt x="2169162" y="190343"/>
                  <a:pt x="2086833" y="173987"/>
                  <a:pt x="2005880" y="152400"/>
                </a:cubicBezTo>
                <a:cubicBezTo>
                  <a:pt x="1934412" y="133342"/>
                  <a:pt x="1864444" y="108702"/>
                  <a:pt x="1792520" y="91440"/>
                </a:cubicBezTo>
                <a:cubicBezTo>
                  <a:pt x="1737292" y="78185"/>
                  <a:pt x="1680458" y="72661"/>
                  <a:pt x="1624880" y="60960"/>
                </a:cubicBezTo>
                <a:cubicBezTo>
                  <a:pt x="1549926" y="45180"/>
                  <a:pt x="1470100" y="21092"/>
                  <a:pt x="1396280" y="0"/>
                </a:cubicBezTo>
                <a:lnTo>
                  <a:pt x="634280" y="15240"/>
                </a:lnTo>
                <a:cubicBezTo>
                  <a:pt x="618227" y="15846"/>
                  <a:pt x="604438" y="28037"/>
                  <a:pt x="588560" y="30480"/>
                </a:cubicBezTo>
                <a:cubicBezTo>
                  <a:pt x="538100" y="38243"/>
                  <a:pt x="486785" y="39117"/>
                  <a:pt x="436160" y="45720"/>
                </a:cubicBezTo>
                <a:cubicBezTo>
                  <a:pt x="287729" y="65081"/>
                  <a:pt x="274371" y="68934"/>
                  <a:pt x="161840" y="91440"/>
                </a:cubicBezTo>
                <a:cubicBezTo>
                  <a:pt x="131360" y="111760"/>
                  <a:pt x="79285" y="116861"/>
                  <a:pt x="70400" y="152400"/>
                </a:cubicBezTo>
                <a:lnTo>
                  <a:pt x="39920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D13C39BA-7236-477F-BEB7-2B1774663E9D}"/>
              </a:ext>
            </a:extLst>
          </p:cNvPr>
          <p:cNvSpPr/>
          <p:nvPr/>
        </p:nvSpPr>
        <p:spPr>
          <a:xfrm>
            <a:off x="9982200" y="3550920"/>
            <a:ext cx="3263592" cy="4297680"/>
          </a:xfrm>
          <a:custGeom>
            <a:avLst/>
            <a:gdLst>
              <a:gd name="connsiteX0" fmla="*/ 777240 w 3263592"/>
              <a:gd name="connsiteY0" fmla="*/ 45720 h 4297680"/>
              <a:gd name="connsiteX1" fmla="*/ 822960 w 3263592"/>
              <a:gd name="connsiteY1" fmla="*/ 213360 h 4297680"/>
              <a:gd name="connsiteX2" fmla="*/ 838200 w 3263592"/>
              <a:gd name="connsiteY2" fmla="*/ 289560 h 4297680"/>
              <a:gd name="connsiteX3" fmla="*/ 853440 w 3263592"/>
              <a:gd name="connsiteY3" fmla="*/ 335280 h 4297680"/>
              <a:gd name="connsiteX4" fmla="*/ 868680 w 3263592"/>
              <a:gd name="connsiteY4" fmla="*/ 396240 h 4297680"/>
              <a:gd name="connsiteX5" fmla="*/ 899160 w 3263592"/>
              <a:gd name="connsiteY5" fmla="*/ 762000 h 4297680"/>
              <a:gd name="connsiteX6" fmla="*/ 914400 w 3263592"/>
              <a:gd name="connsiteY6" fmla="*/ 914400 h 4297680"/>
              <a:gd name="connsiteX7" fmla="*/ 929640 w 3263592"/>
              <a:gd name="connsiteY7" fmla="*/ 960120 h 4297680"/>
              <a:gd name="connsiteX8" fmla="*/ 944880 w 3263592"/>
              <a:gd name="connsiteY8" fmla="*/ 1021080 h 4297680"/>
              <a:gd name="connsiteX9" fmla="*/ 990600 w 3263592"/>
              <a:gd name="connsiteY9" fmla="*/ 1264920 h 4297680"/>
              <a:gd name="connsiteX10" fmla="*/ 1005840 w 3263592"/>
              <a:gd name="connsiteY10" fmla="*/ 1402080 h 4297680"/>
              <a:gd name="connsiteX11" fmla="*/ 975360 w 3263592"/>
              <a:gd name="connsiteY11" fmla="*/ 1752600 h 4297680"/>
              <a:gd name="connsiteX12" fmla="*/ 929640 w 3263592"/>
              <a:gd name="connsiteY12" fmla="*/ 1889760 h 4297680"/>
              <a:gd name="connsiteX13" fmla="*/ 868680 w 3263592"/>
              <a:gd name="connsiteY13" fmla="*/ 2011680 h 4297680"/>
              <a:gd name="connsiteX14" fmla="*/ 853440 w 3263592"/>
              <a:gd name="connsiteY14" fmla="*/ 2087880 h 4297680"/>
              <a:gd name="connsiteX15" fmla="*/ 807720 w 3263592"/>
              <a:gd name="connsiteY15" fmla="*/ 2148840 h 4297680"/>
              <a:gd name="connsiteX16" fmla="*/ 670560 w 3263592"/>
              <a:gd name="connsiteY16" fmla="*/ 2270760 h 4297680"/>
              <a:gd name="connsiteX17" fmla="*/ 548640 w 3263592"/>
              <a:gd name="connsiteY17" fmla="*/ 2331720 h 4297680"/>
              <a:gd name="connsiteX18" fmla="*/ 502920 w 3263592"/>
              <a:gd name="connsiteY18" fmla="*/ 2377440 h 4297680"/>
              <a:gd name="connsiteX19" fmla="*/ 426720 w 3263592"/>
              <a:gd name="connsiteY19" fmla="*/ 2468880 h 4297680"/>
              <a:gd name="connsiteX20" fmla="*/ 365760 w 3263592"/>
              <a:gd name="connsiteY20" fmla="*/ 2499360 h 4297680"/>
              <a:gd name="connsiteX21" fmla="*/ 320040 w 3263592"/>
              <a:gd name="connsiteY21" fmla="*/ 2529840 h 4297680"/>
              <a:gd name="connsiteX22" fmla="*/ 289560 w 3263592"/>
              <a:gd name="connsiteY22" fmla="*/ 2575560 h 4297680"/>
              <a:gd name="connsiteX23" fmla="*/ 182880 w 3263592"/>
              <a:gd name="connsiteY23" fmla="*/ 2697480 h 4297680"/>
              <a:gd name="connsiteX24" fmla="*/ 30480 w 3263592"/>
              <a:gd name="connsiteY24" fmla="*/ 2971800 h 4297680"/>
              <a:gd name="connsiteX25" fmla="*/ 0 w 3263592"/>
              <a:gd name="connsiteY25" fmla="*/ 3078480 h 4297680"/>
              <a:gd name="connsiteX26" fmla="*/ 76200 w 3263592"/>
              <a:gd name="connsiteY26" fmla="*/ 3337560 h 4297680"/>
              <a:gd name="connsiteX27" fmla="*/ 259080 w 3263592"/>
              <a:gd name="connsiteY27" fmla="*/ 3550920 h 4297680"/>
              <a:gd name="connsiteX28" fmla="*/ 396240 w 3263592"/>
              <a:gd name="connsiteY28" fmla="*/ 3733800 h 4297680"/>
              <a:gd name="connsiteX29" fmla="*/ 441960 w 3263592"/>
              <a:gd name="connsiteY29" fmla="*/ 3779520 h 4297680"/>
              <a:gd name="connsiteX30" fmla="*/ 487680 w 3263592"/>
              <a:gd name="connsiteY30" fmla="*/ 3870960 h 4297680"/>
              <a:gd name="connsiteX31" fmla="*/ 701040 w 3263592"/>
              <a:gd name="connsiteY31" fmla="*/ 4130040 h 4297680"/>
              <a:gd name="connsiteX32" fmla="*/ 1234440 w 3263592"/>
              <a:gd name="connsiteY32" fmla="*/ 4297680 h 4297680"/>
              <a:gd name="connsiteX33" fmla="*/ 2057400 w 3263592"/>
              <a:gd name="connsiteY33" fmla="*/ 4221480 h 4297680"/>
              <a:gd name="connsiteX34" fmla="*/ 2301240 w 3263592"/>
              <a:gd name="connsiteY34" fmla="*/ 3886200 h 4297680"/>
              <a:gd name="connsiteX35" fmla="*/ 2453640 w 3263592"/>
              <a:gd name="connsiteY35" fmla="*/ 3642360 h 4297680"/>
              <a:gd name="connsiteX36" fmla="*/ 2606040 w 3263592"/>
              <a:gd name="connsiteY36" fmla="*/ 3352800 h 4297680"/>
              <a:gd name="connsiteX37" fmla="*/ 2743200 w 3263592"/>
              <a:gd name="connsiteY37" fmla="*/ 3200400 h 4297680"/>
              <a:gd name="connsiteX38" fmla="*/ 2971800 w 3263592"/>
              <a:gd name="connsiteY38" fmla="*/ 2926080 h 4297680"/>
              <a:gd name="connsiteX39" fmla="*/ 3154680 w 3263592"/>
              <a:gd name="connsiteY39" fmla="*/ 2590800 h 4297680"/>
              <a:gd name="connsiteX40" fmla="*/ 3215640 w 3263592"/>
              <a:gd name="connsiteY40" fmla="*/ 2346960 h 4297680"/>
              <a:gd name="connsiteX41" fmla="*/ 3261360 w 3263592"/>
              <a:gd name="connsiteY41" fmla="*/ 1737360 h 4297680"/>
              <a:gd name="connsiteX42" fmla="*/ 3154680 w 3263592"/>
              <a:gd name="connsiteY42" fmla="*/ 1005840 h 4297680"/>
              <a:gd name="connsiteX43" fmla="*/ 3078480 w 3263592"/>
              <a:gd name="connsiteY43" fmla="*/ 792480 h 4297680"/>
              <a:gd name="connsiteX44" fmla="*/ 3017520 w 3263592"/>
              <a:gd name="connsiteY44" fmla="*/ 640080 h 4297680"/>
              <a:gd name="connsiteX45" fmla="*/ 2788920 w 3263592"/>
              <a:gd name="connsiteY45" fmla="*/ 365760 h 4297680"/>
              <a:gd name="connsiteX46" fmla="*/ 2316480 w 3263592"/>
              <a:gd name="connsiteY46" fmla="*/ 182880 h 4297680"/>
              <a:gd name="connsiteX47" fmla="*/ 1356360 w 3263592"/>
              <a:gd name="connsiteY47" fmla="*/ 15240 h 4297680"/>
              <a:gd name="connsiteX48" fmla="*/ 1021080 w 3263592"/>
              <a:gd name="connsiteY48" fmla="*/ 0 h 4297680"/>
              <a:gd name="connsiteX49" fmla="*/ 777240 w 3263592"/>
              <a:gd name="connsiteY49" fmla="*/ 4572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263592" h="4297680">
                <a:moveTo>
                  <a:pt x="777240" y="45720"/>
                </a:moveTo>
                <a:cubicBezTo>
                  <a:pt x="744220" y="81280"/>
                  <a:pt x="764780" y="38819"/>
                  <a:pt x="822960" y="213360"/>
                </a:cubicBezTo>
                <a:cubicBezTo>
                  <a:pt x="831151" y="237934"/>
                  <a:pt x="831918" y="264430"/>
                  <a:pt x="838200" y="289560"/>
                </a:cubicBezTo>
                <a:cubicBezTo>
                  <a:pt x="842096" y="305145"/>
                  <a:pt x="849027" y="319834"/>
                  <a:pt x="853440" y="335280"/>
                </a:cubicBezTo>
                <a:cubicBezTo>
                  <a:pt x="859194" y="355419"/>
                  <a:pt x="863600" y="375920"/>
                  <a:pt x="868680" y="396240"/>
                </a:cubicBezTo>
                <a:cubicBezTo>
                  <a:pt x="897706" y="889679"/>
                  <a:pt x="866837" y="487257"/>
                  <a:pt x="899160" y="762000"/>
                </a:cubicBezTo>
                <a:cubicBezTo>
                  <a:pt x="905125" y="812704"/>
                  <a:pt x="906637" y="863940"/>
                  <a:pt x="914400" y="914400"/>
                </a:cubicBezTo>
                <a:cubicBezTo>
                  <a:pt x="916843" y="930278"/>
                  <a:pt x="925227" y="944674"/>
                  <a:pt x="929640" y="960120"/>
                </a:cubicBezTo>
                <a:cubicBezTo>
                  <a:pt x="935394" y="980259"/>
                  <a:pt x="940491" y="1000600"/>
                  <a:pt x="944880" y="1021080"/>
                </a:cubicBezTo>
                <a:cubicBezTo>
                  <a:pt x="956035" y="1073137"/>
                  <a:pt x="981984" y="1200303"/>
                  <a:pt x="990600" y="1264920"/>
                </a:cubicBezTo>
                <a:cubicBezTo>
                  <a:pt x="996680" y="1310518"/>
                  <a:pt x="1000760" y="1356360"/>
                  <a:pt x="1005840" y="1402080"/>
                </a:cubicBezTo>
                <a:cubicBezTo>
                  <a:pt x="997999" y="1551056"/>
                  <a:pt x="1012200" y="1632870"/>
                  <a:pt x="975360" y="1752600"/>
                </a:cubicBezTo>
                <a:cubicBezTo>
                  <a:pt x="961187" y="1798662"/>
                  <a:pt x="951193" y="1846655"/>
                  <a:pt x="929640" y="1889760"/>
                </a:cubicBezTo>
                <a:lnTo>
                  <a:pt x="868680" y="2011680"/>
                </a:lnTo>
                <a:cubicBezTo>
                  <a:pt x="863600" y="2037080"/>
                  <a:pt x="863960" y="2064210"/>
                  <a:pt x="853440" y="2087880"/>
                </a:cubicBezTo>
                <a:cubicBezTo>
                  <a:pt x="843124" y="2111091"/>
                  <a:pt x="824712" y="2129960"/>
                  <a:pt x="807720" y="2148840"/>
                </a:cubicBezTo>
                <a:cubicBezTo>
                  <a:pt x="764978" y="2196332"/>
                  <a:pt x="725950" y="2240547"/>
                  <a:pt x="670560" y="2270760"/>
                </a:cubicBezTo>
                <a:cubicBezTo>
                  <a:pt x="630671" y="2292518"/>
                  <a:pt x="580769" y="2299591"/>
                  <a:pt x="548640" y="2331720"/>
                </a:cubicBezTo>
                <a:cubicBezTo>
                  <a:pt x="533400" y="2346960"/>
                  <a:pt x="516718" y="2360883"/>
                  <a:pt x="502920" y="2377440"/>
                </a:cubicBezTo>
                <a:cubicBezTo>
                  <a:pt x="463605" y="2424618"/>
                  <a:pt x="481720" y="2429594"/>
                  <a:pt x="426720" y="2468880"/>
                </a:cubicBezTo>
                <a:cubicBezTo>
                  <a:pt x="408233" y="2482085"/>
                  <a:pt x="385485" y="2488088"/>
                  <a:pt x="365760" y="2499360"/>
                </a:cubicBezTo>
                <a:cubicBezTo>
                  <a:pt x="349857" y="2508447"/>
                  <a:pt x="335280" y="2519680"/>
                  <a:pt x="320040" y="2529840"/>
                </a:cubicBezTo>
                <a:cubicBezTo>
                  <a:pt x="309880" y="2545080"/>
                  <a:pt x="301480" y="2561653"/>
                  <a:pt x="289560" y="2575560"/>
                </a:cubicBezTo>
                <a:cubicBezTo>
                  <a:pt x="215805" y="2661607"/>
                  <a:pt x="241276" y="2607231"/>
                  <a:pt x="182880" y="2697480"/>
                </a:cubicBezTo>
                <a:cubicBezTo>
                  <a:pt x="111833" y="2807280"/>
                  <a:pt x="66753" y="2862982"/>
                  <a:pt x="30480" y="2971800"/>
                </a:cubicBezTo>
                <a:cubicBezTo>
                  <a:pt x="18785" y="3006885"/>
                  <a:pt x="10160" y="3042920"/>
                  <a:pt x="0" y="3078480"/>
                </a:cubicBezTo>
                <a:cubicBezTo>
                  <a:pt x="25400" y="3164840"/>
                  <a:pt x="32916" y="3258631"/>
                  <a:pt x="76200" y="3337560"/>
                </a:cubicBezTo>
                <a:cubicBezTo>
                  <a:pt x="121240" y="3419692"/>
                  <a:pt x="198743" y="3479270"/>
                  <a:pt x="259080" y="3550920"/>
                </a:cubicBezTo>
                <a:cubicBezTo>
                  <a:pt x="428982" y="3752678"/>
                  <a:pt x="191450" y="3477813"/>
                  <a:pt x="396240" y="3733800"/>
                </a:cubicBezTo>
                <a:cubicBezTo>
                  <a:pt x="409704" y="3750630"/>
                  <a:pt x="430005" y="3761587"/>
                  <a:pt x="441960" y="3779520"/>
                </a:cubicBezTo>
                <a:cubicBezTo>
                  <a:pt x="460863" y="3807874"/>
                  <a:pt x="469252" y="3842295"/>
                  <a:pt x="487680" y="3870960"/>
                </a:cubicBezTo>
                <a:cubicBezTo>
                  <a:pt x="517659" y="3917594"/>
                  <a:pt x="663575" y="4104496"/>
                  <a:pt x="701040" y="4130040"/>
                </a:cubicBezTo>
                <a:cubicBezTo>
                  <a:pt x="835897" y="4221988"/>
                  <a:pt x="1093240" y="4264061"/>
                  <a:pt x="1234440" y="4297680"/>
                </a:cubicBezTo>
                <a:cubicBezTo>
                  <a:pt x="1508760" y="4272280"/>
                  <a:pt x="1789892" y="4287328"/>
                  <a:pt x="2057400" y="4221480"/>
                </a:cubicBezTo>
                <a:cubicBezTo>
                  <a:pt x="2202149" y="4185850"/>
                  <a:pt x="2243832" y="3989535"/>
                  <a:pt x="2301240" y="3886200"/>
                </a:cubicBezTo>
                <a:cubicBezTo>
                  <a:pt x="2347789" y="3802413"/>
                  <a:pt x="2406085" y="3725580"/>
                  <a:pt x="2453640" y="3642360"/>
                </a:cubicBezTo>
                <a:cubicBezTo>
                  <a:pt x="2507755" y="3547659"/>
                  <a:pt x="2546266" y="3444035"/>
                  <a:pt x="2606040" y="3352800"/>
                </a:cubicBezTo>
                <a:cubicBezTo>
                  <a:pt x="2643495" y="3295633"/>
                  <a:pt x="2698722" y="3252291"/>
                  <a:pt x="2743200" y="3200400"/>
                </a:cubicBezTo>
                <a:cubicBezTo>
                  <a:pt x="2820663" y="3110027"/>
                  <a:pt x="2908715" y="3027016"/>
                  <a:pt x="2971800" y="2926080"/>
                </a:cubicBezTo>
                <a:cubicBezTo>
                  <a:pt x="3040326" y="2816438"/>
                  <a:pt x="3109221" y="2714780"/>
                  <a:pt x="3154680" y="2590800"/>
                </a:cubicBezTo>
                <a:cubicBezTo>
                  <a:pt x="3183522" y="2512140"/>
                  <a:pt x="3195320" y="2428240"/>
                  <a:pt x="3215640" y="2346960"/>
                </a:cubicBezTo>
                <a:cubicBezTo>
                  <a:pt x="3232461" y="2195567"/>
                  <a:pt x="3273574" y="1879860"/>
                  <a:pt x="3261360" y="1737360"/>
                </a:cubicBezTo>
                <a:cubicBezTo>
                  <a:pt x="3240316" y="1491841"/>
                  <a:pt x="3201505" y="1247769"/>
                  <a:pt x="3154680" y="1005840"/>
                </a:cubicBezTo>
                <a:cubicBezTo>
                  <a:pt x="3140330" y="931696"/>
                  <a:pt x="3104997" y="863191"/>
                  <a:pt x="3078480" y="792480"/>
                </a:cubicBezTo>
                <a:cubicBezTo>
                  <a:pt x="3059269" y="741250"/>
                  <a:pt x="3043003" y="688497"/>
                  <a:pt x="3017520" y="640080"/>
                </a:cubicBezTo>
                <a:cubicBezTo>
                  <a:pt x="2971931" y="553460"/>
                  <a:pt x="2868779" y="418999"/>
                  <a:pt x="2788920" y="365760"/>
                </a:cubicBezTo>
                <a:cubicBezTo>
                  <a:pt x="2686186" y="297271"/>
                  <a:pt x="2434971" y="209018"/>
                  <a:pt x="2316480" y="182880"/>
                </a:cubicBezTo>
                <a:cubicBezTo>
                  <a:pt x="2014229" y="116207"/>
                  <a:pt x="1678146" y="34742"/>
                  <a:pt x="1356360" y="15240"/>
                </a:cubicBezTo>
                <a:cubicBezTo>
                  <a:pt x="1244690" y="8472"/>
                  <a:pt x="1132840" y="5080"/>
                  <a:pt x="1021080" y="0"/>
                </a:cubicBezTo>
                <a:cubicBezTo>
                  <a:pt x="796390" y="16049"/>
                  <a:pt x="810260" y="10160"/>
                  <a:pt x="777240" y="457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554D158-7C85-BCA0-3E6B-A1F924394C8C}"/>
              </a:ext>
            </a:extLst>
          </p:cNvPr>
          <p:cNvSpPr txBox="1"/>
          <p:nvPr/>
        </p:nvSpPr>
        <p:spPr>
          <a:xfrm>
            <a:off x="6286500" y="2302843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instalovaných SHZ</a:t>
            </a:r>
          </a:p>
        </p:txBody>
      </p:sp>
    </p:spTree>
    <p:extLst>
      <p:ext uri="{BB962C8B-B14F-4D97-AF65-F5344CB8AC3E}">
        <p14:creationId xmlns:p14="http://schemas.microsoft.com/office/powerpoint/2010/main" val="250971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Míra rizika infarktu stabilního hasícího zařízení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7E74EDC7-E022-FE42-1E9F-570AE76BC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2" y="1793875"/>
            <a:ext cx="10048875" cy="6699250"/>
          </a:xfrm>
          <a:prstGeom prst="rect">
            <a:avLst/>
          </a:prstGeom>
        </p:spPr>
      </p:pic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D13C39BA-7236-477F-BEB7-2B1774663E9D}"/>
              </a:ext>
            </a:extLst>
          </p:cNvPr>
          <p:cNvSpPr/>
          <p:nvPr/>
        </p:nvSpPr>
        <p:spPr>
          <a:xfrm>
            <a:off x="9982200" y="3550920"/>
            <a:ext cx="3263592" cy="4297680"/>
          </a:xfrm>
          <a:custGeom>
            <a:avLst/>
            <a:gdLst>
              <a:gd name="connsiteX0" fmla="*/ 777240 w 3263592"/>
              <a:gd name="connsiteY0" fmla="*/ 45720 h 4297680"/>
              <a:gd name="connsiteX1" fmla="*/ 822960 w 3263592"/>
              <a:gd name="connsiteY1" fmla="*/ 213360 h 4297680"/>
              <a:gd name="connsiteX2" fmla="*/ 838200 w 3263592"/>
              <a:gd name="connsiteY2" fmla="*/ 289560 h 4297680"/>
              <a:gd name="connsiteX3" fmla="*/ 853440 w 3263592"/>
              <a:gd name="connsiteY3" fmla="*/ 335280 h 4297680"/>
              <a:gd name="connsiteX4" fmla="*/ 868680 w 3263592"/>
              <a:gd name="connsiteY4" fmla="*/ 396240 h 4297680"/>
              <a:gd name="connsiteX5" fmla="*/ 899160 w 3263592"/>
              <a:gd name="connsiteY5" fmla="*/ 762000 h 4297680"/>
              <a:gd name="connsiteX6" fmla="*/ 914400 w 3263592"/>
              <a:gd name="connsiteY6" fmla="*/ 914400 h 4297680"/>
              <a:gd name="connsiteX7" fmla="*/ 929640 w 3263592"/>
              <a:gd name="connsiteY7" fmla="*/ 960120 h 4297680"/>
              <a:gd name="connsiteX8" fmla="*/ 944880 w 3263592"/>
              <a:gd name="connsiteY8" fmla="*/ 1021080 h 4297680"/>
              <a:gd name="connsiteX9" fmla="*/ 990600 w 3263592"/>
              <a:gd name="connsiteY9" fmla="*/ 1264920 h 4297680"/>
              <a:gd name="connsiteX10" fmla="*/ 1005840 w 3263592"/>
              <a:gd name="connsiteY10" fmla="*/ 1402080 h 4297680"/>
              <a:gd name="connsiteX11" fmla="*/ 975360 w 3263592"/>
              <a:gd name="connsiteY11" fmla="*/ 1752600 h 4297680"/>
              <a:gd name="connsiteX12" fmla="*/ 929640 w 3263592"/>
              <a:gd name="connsiteY12" fmla="*/ 1889760 h 4297680"/>
              <a:gd name="connsiteX13" fmla="*/ 868680 w 3263592"/>
              <a:gd name="connsiteY13" fmla="*/ 2011680 h 4297680"/>
              <a:gd name="connsiteX14" fmla="*/ 853440 w 3263592"/>
              <a:gd name="connsiteY14" fmla="*/ 2087880 h 4297680"/>
              <a:gd name="connsiteX15" fmla="*/ 807720 w 3263592"/>
              <a:gd name="connsiteY15" fmla="*/ 2148840 h 4297680"/>
              <a:gd name="connsiteX16" fmla="*/ 670560 w 3263592"/>
              <a:gd name="connsiteY16" fmla="*/ 2270760 h 4297680"/>
              <a:gd name="connsiteX17" fmla="*/ 548640 w 3263592"/>
              <a:gd name="connsiteY17" fmla="*/ 2331720 h 4297680"/>
              <a:gd name="connsiteX18" fmla="*/ 502920 w 3263592"/>
              <a:gd name="connsiteY18" fmla="*/ 2377440 h 4297680"/>
              <a:gd name="connsiteX19" fmla="*/ 426720 w 3263592"/>
              <a:gd name="connsiteY19" fmla="*/ 2468880 h 4297680"/>
              <a:gd name="connsiteX20" fmla="*/ 365760 w 3263592"/>
              <a:gd name="connsiteY20" fmla="*/ 2499360 h 4297680"/>
              <a:gd name="connsiteX21" fmla="*/ 320040 w 3263592"/>
              <a:gd name="connsiteY21" fmla="*/ 2529840 h 4297680"/>
              <a:gd name="connsiteX22" fmla="*/ 289560 w 3263592"/>
              <a:gd name="connsiteY22" fmla="*/ 2575560 h 4297680"/>
              <a:gd name="connsiteX23" fmla="*/ 182880 w 3263592"/>
              <a:gd name="connsiteY23" fmla="*/ 2697480 h 4297680"/>
              <a:gd name="connsiteX24" fmla="*/ 30480 w 3263592"/>
              <a:gd name="connsiteY24" fmla="*/ 2971800 h 4297680"/>
              <a:gd name="connsiteX25" fmla="*/ 0 w 3263592"/>
              <a:gd name="connsiteY25" fmla="*/ 3078480 h 4297680"/>
              <a:gd name="connsiteX26" fmla="*/ 76200 w 3263592"/>
              <a:gd name="connsiteY26" fmla="*/ 3337560 h 4297680"/>
              <a:gd name="connsiteX27" fmla="*/ 259080 w 3263592"/>
              <a:gd name="connsiteY27" fmla="*/ 3550920 h 4297680"/>
              <a:gd name="connsiteX28" fmla="*/ 396240 w 3263592"/>
              <a:gd name="connsiteY28" fmla="*/ 3733800 h 4297680"/>
              <a:gd name="connsiteX29" fmla="*/ 441960 w 3263592"/>
              <a:gd name="connsiteY29" fmla="*/ 3779520 h 4297680"/>
              <a:gd name="connsiteX30" fmla="*/ 487680 w 3263592"/>
              <a:gd name="connsiteY30" fmla="*/ 3870960 h 4297680"/>
              <a:gd name="connsiteX31" fmla="*/ 701040 w 3263592"/>
              <a:gd name="connsiteY31" fmla="*/ 4130040 h 4297680"/>
              <a:gd name="connsiteX32" fmla="*/ 1234440 w 3263592"/>
              <a:gd name="connsiteY32" fmla="*/ 4297680 h 4297680"/>
              <a:gd name="connsiteX33" fmla="*/ 2057400 w 3263592"/>
              <a:gd name="connsiteY33" fmla="*/ 4221480 h 4297680"/>
              <a:gd name="connsiteX34" fmla="*/ 2301240 w 3263592"/>
              <a:gd name="connsiteY34" fmla="*/ 3886200 h 4297680"/>
              <a:gd name="connsiteX35" fmla="*/ 2453640 w 3263592"/>
              <a:gd name="connsiteY35" fmla="*/ 3642360 h 4297680"/>
              <a:gd name="connsiteX36" fmla="*/ 2606040 w 3263592"/>
              <a:gd name="connsiteY36" fmla="*/ 3352800 h 4297680"/>
              <a:gd name="connsiteX37" fmla="*/ 2743200 w 3263592"/>
              <a:gd name="connsiteY37" fmla="*/ 3200400 h 4297680"/>
              <a:gd name="connsiteX38" fmla="*/ 2971800 w 3263592"/>
              <a:gd name="connsiteY38" fmla="*/ 2926080 h 4297680"/>
              <a:gd name="connsiteX39" fmla="*/ 3154680 w 3263592"/>
              <a:gd name="connsiteY39" fmla="*/ 2590800 h 4297680"/>
              <a:gd name="connsiteX40" fmla="*/ 3215640 w 3263592"/>
              <a:gd name="connsiteY40" fmla="*/ 2346960 h 4297680"/>
              <a:gd name="connsiteX41" fmla="*/ 3261360 w 3263592"/>
              <a:gd name="connsiteY41" fmla="*/ 1737360 h 4297680"/>
              <a:gd name="connsiteX42" fmla="*/ 3154680 w 3263592"/>
              <a:gd name="connsiteY42" fmla="*/ 1005840 h 4297680"/>
              <a:gd name="connsiteX43" fmla="*/ 3078480 w 3263592"/>
              <a:gd name="connsiteY43" fmla="*/ 792480 h 4297680"/>
              <a:gd name="connsiteX44" fmla="*/ 3017520 w 3263592"/>
              <a:gd name="connsiteY44" fmla="*/ 640080 h 4297680"/>
              <a:gd name="connsiteX45" fmla="*/ 2788920 w 3263592"/>
              <a:gd name="connsiteY45" fmla="*/ 365760 h 4297680"/>
              <a:gd name="connsiteX46" fmla="*/ 2316480 w 3263592"/>
              <a:gd name="connsiteY46" fmla="*/ 182880 h 4297680"/>
              <a:gd name="connsiteX47" fmla="*/ 1356360 w 3263592"/>
              <a:gd name="connsiteY47" fmla="*/ 15240 h 4297680"/>
              <a:gd name="connsiteX48" fmla="*/ 1021080 w 3263592"/>
              <a:gd name="connsiteY48" fmla="*/ 0 h 4297680"/>
              <a:gd name="connsiteX49" fmla="*/ 777240 w 3263592"/>
              <a:gd name="connsiteY49" fmla="*/ 4572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263592" h="4297680">
                <a:moveTo>
                  <a:pt x="777240" y="45720"/>
                </a:moveTo>
                <a:cubicBezTo>
                  <a:pt x="744220" y="81280"/>
                  <a:pt x="764780" y="38819"/>
                  <a:pt x="822960" y="213360"/>
                </a:cubicBezTo>
                <a:cubicBezTo>
                  <a:pt x="831151" y="237934"/>
                  <a:pt x="831918" y="264430"/>
                  <a:pt x="838200" y="289560"/>
                </a:cubicBezTo>
                <a:cubicBezTo>
                  <a:pt x="842096" y="305145"/>
                  <a:pt x="849027" y="319834"/>
                  <a:pt x="853440" y="335280"/>
                </a:cubicBezTo>
                <a:cubicBezTo>
                  <a:pt x="859194" y="355419"/>
                  <a:pt x="863600" y="375920"/>
                  <a:pt x="868680" y="396240"/>
                </a:cubicBezTo>
                <a:cubicBezTo>
                  <a:pt x="897706" y="889679"/>
                  <a:pt x="866837" y="487257"/>
                  <a:pt x="899160" y="762000"/>
                </a:cubicBezTo>
                <a:cubicBezTo>
                  <a:pt x="905125" y="812704"/>
                  <a:pt x="906637" y="863940"/>
                  <a:pt x="914400" y="914400"/>
                </a:cubicBezTo>
                <a:cubicBezTo>
                  <a:pt x="916843" y="930278"/>
                  <a:pt x="925227" y="944674"/>
                  <a:pt x="929640" y="960120"/>
                </a:cubicBezTo>
                <a:cubicBezTo>
                  <a:pt x="935394" y="980259"/>
                  <a:pt x="940491" y="1000600"/>
                  <a:pt x="944880" y="1021080"/>
                </a:cubicBezTo>
                <a:cubicBezTo>
                  <a:pt x="956035" y="1073137"/>
                  <a:pt x="981984" y="1200303"/>
                  <a:pt x="990600" y="1264920"/>
                </a:cubicBezTo>
                <a:cubicBezTo>
                  <a:pt x="996680" y="1310518"/>
                  <a:pt x="1000760" y="1356360"/>
                  <a:pt x="1005840" y="1402080"/>
                </a:cubicBezTo>
                <a:cubicBezTo>
                  <a:pt x="997999" y="1551056"/>
                  <a:pt x="1012200" y="1632870"/>
                  <a:pt x="975360" y="1752600"/>
                </a:cubicBezTo>
                <a:cubicBezTo>
                  <a:pt x="961187" y="1798662"/>
                  <a:pt x="951193" y="1846655"/>
                  <a:pt x="929640" y="1889760"/>
                </a:cubicBezTo>
                <a:lnTo>
                  <a:pt x="868680" y="2011680"/>
                </a:lnTo>
                <a:cubicBezTo>
                  <a:pt x="863600" y="2037080"/>
                  <a:pt x="863960" y="2064210"/>
                  <a:pt x="853440" y="2087880"/>
                </a:cubicBezTo>
                <a:cubicBezTo>
                  <a:pt x="843124" y="2111091"/>
                  <a:pt x="824712" y="2129960"/>
                  <a:pt x="807720" y="2148840"/>
                </a:cubicBezTo>
                <a:cubicBezTo>
                  <a:pt x="764978" y="2196332"/>
                  <a:pt x="725950" y="2240547"/>
                  <a:pt x="670560" y="2270760"/>
                </a:cubicBezTo>
                <a:cubicBezTo>
                  <a:pt x="630671" y="2292518"/>
                  <a:pt x="580769" y="2299591"/>
                  <a:pt x="548640" y="2331720"/>
                </a:cubicBezTo>
                <a:cubicBezTo>
                  <a:pt x="533400" y="2346960"/>
                  <a:pt x="516718" y="2360883"/>
                  <a:pt x="502920" y="2377440"/>
                </a:cubicBezTo>
                <a:cubicBezTo>
                  <a:pt x="463605" y="2424618"/>
                  <a:pt x="481720" y="2429594"/>
                  <a:pt x="426720" y="2468880"/>
                </a:cubicBezTo>
                <a:cubicBezTo>
                  <a:pt x="408233" y="2482085"/>
                  <a:pt x="385485" y="2488088"/>
                  <a:pt x="365760" y="2499360"/>
                </a:cubicBezTo>
                <a:cubicBezTo>
                  <a:pt x="349857" y="2508447"/>
                  <a:pt x="335280" y="2519680"/>
                  <a:pt x="320040" y="2529840"/>
                </a:cubicBezTo>
                <a:cubicBezTo>
                  <a:pt x="309880" y="2545080"/>
                  <a:pt x="301480" y="2561653"/>
                  <a:pt x="289560" y="2575560"/>
                </a:cubicBezTo>
                <a:cubicBezTo>
                  <a:pt x="215805" y="2661607"/>
                  <a:pt x="241276" y="2607231"/>
                  <a:pt x="182880" y="2697480"/>
                </a:cubicBezTo>
                <a:cubicBezTo>
                  <a:pt x="111833" y="2807280"/>
                  <a:pt x="66753" y="2862982"/>
                  <a:pt x="30480" y="2971800"/>
                </a:cubicBezTo>
                <a:cubicBezTo>
                  <a:pt x="18785" y="3006885"/>
                  <a:pt x="10160" y="3042920"/>
                  <a:pt x="0" y="3078480"/>
                </a:cubicBezTo>
                <a:cubicBezTo>
                  <a:pt x="25400" y="3164840"/>
                  <a:pt x="32916" y="3258631"/>
                  <a:pt x="76200" y="3337560"/>
                </a:cubicBezTo>
                <a:cubicBezTo>
                  <a:pt x="121240" y="3419692"/>
                  <a:pt x="198743" y="3479270"/>
                  <a:pt x="259080" y="3550920"/>
                </a:cubicBezTo>
                <a:cubicBezTo>
                  <a:pt x="428982" y="3752678"/>
                  <a:pt x="191450" y="3477813"/>
                  <a:pt x="396240" y="3733800"/>
                </a:cubicBezTo>
                <a:cubicBezTo>
                  <a:pt x="409704" y="3750630"/>
                  <a:pt x="430005" y="3761587"/>
                  <a:pt x="441960" y="3779520"/>
                </a:cubicBezTo>
                <a:cubicBezTo>
                  <a:pt x="460863" y="3807874"/>
                  <a:pt x="469252" y="3842295"/>
                  <a:pt x="487680" y="3870960"/>
                </a:cubicBezTo>
                <a:cubicBezTo>
                  <a:pt x="517659" y="3917594"/>
                  <a:pt x="663575" y="4104496"/>
                  <a:pt x="701040" y="4130040"/>
                </a:cubicBezTo>
                <a:cubicBezTo>
                  <a:pt x="835897" y="4221988"/>
                  <a:pt x="1093240" y="4264061"/>
                  <a:pt x="1234440" y="4297680"/>
                </a:cubicBezTo>
                <a:cubicBezTo>
                  <a:pt x="1508760" y="4272280"/>
                  <a:pt x="1789892" y="4287328"/>
                  <a:pt x="2057400" y="4221480"/>
                </a:cubicBezTo>
                <a:cubicBezTo>
                  <a:pt x="2202149" y="4185850"/>
                  <a:pt x="2243832" y="3989535"/>
                  <a:pt x="2301240" y="3886200"/>
                </a:cubicBezTo>
                <a:cubicBezTo>
                  <a:pt x="2347789" y="3802413"/>
                  <a:pt x="2406085" y="3725580"/>
                  <a:pt x="2453640" y="3642360"/>
                </a:cubicBezTo>
                <a:cubicBezTo>
                  <a:pt x="2507755" y="3547659"/>
                  <a:pt x="2546266" y="3444035"/>
                  <a:pt x="2606040" y="3352800"/>
                </a:cubicBezTo>
                <a:cubicBezTo>
                  <a:pt x="2643495" y="3295633"/>
                  <a:pt x="2698722" y="3252291"/>
                  <a:pt x="2743200" y="3200400"/>
                </a:cubicBezTo>
                <a:cubicBezTo>
                  <a:pt x="2820663" y="3110027"/>
                  <a:pt x="2908715" y="3027016"/>
                  <a:pt x="2971800" y="2926080"/>
                </a:cubicBezTo>
                <a:cubicBezTo>
                  <a:pt x="3040326" y="2816438"/>
                  <a:pt x="3109221" y="2714780"/>
                  <a:pt x="3154680" y="2590800"/>
                </a:cubicBezTo>
                <a:cubicBezTo>
                  <a:pt x="3183522" y="2512140"/>
                  <a:pt x="3195320" y="2428240"/>
                  <a:pt x="3215640" y="2346960"/>
                </a:cubicBezTo>
                <a:cubicBezTo>
                  <a:pt x="3232461" y="2195567"/>
                  <a:pt x="3273574" y="1879860"/>
                  <a:pt x="3261360" y="1737360"/>
                </a:cubicBezTo>
                <a:cubicBezTo>
                  <a:pt x="3240316" y="1491841"/>
                  <a:pt x="3201505" y="1247769"/>
                  <a:pt x="3154680" y="1005840"/>
                </a:cubicBezTo>
                <a:cubicBezTo>
                  <a:pt x="3140330" y="931696"/>
                  <a:pt x="3104997" y="863191"/>
                  <a:pt x="3078480" y="792480"/>
                </a:cubicBezTo>
                <a:cubicBezTo>
                  <a:pt x="3059269" y="741250"/>
                  <a:pt x="3043003" y="688497"/>
                  <a:pt x="3017520" y="640080"/>
                </a:cubicBezTo>
                <a:cubicBezTo>
                  <a:pt x="2971931" y="553460"/>
                  <a:pt x="2868779" y="418999"/>
                  <a:pt x="2788920" y="365760"/>
                </a:cubicBezTo>
                <a:cubicBezTo>
                  <a:pt x="2686186" y="297271"/>
                  <a:pt x="2434971" y="209018"/>
                  <a:pt x="2316480" y="182880"/>
                </a:cubicBezTo>
                <a:cubicBezTo>
                  <a:pt x="2014229" y="116207"/>
                  <a:pt x="1678146" y="34742"/>
                  <a:pt x="1356360" y="15240"/>
                </a:cubicBezTo>
                <a:cubicBezTo>
                  <a:pt x="1244690" y="8472"/>
                  <a:pt x="1132840" y="5080"/>
                  <a:pt x="1021080" y="0"/>
                </a:cubicBezTo>
                <a:cubicBezTo>
                  <a:pt x="796390" y="16049"/>
                  <a:pt x="810260" y="10160"/>
                  <a:pt x="777240" y="457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652926-FBC0-6734-8FB3-AA5601CC8DBD}"/>
              </a:ext>
            </a:extLst>
          </p:cNvPr>
          <p:cNvSpPr txBox="1"/>
          <p:nvPr/>
        </p:nvSpPr>
        <p:spPr>
          <a:xfrm>
            <a:off x="1447800" y="7144748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odborných firem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6935EC-97E3-0C1C-12AE-77F3645E1C0B}"/>
              </a:ext>
            </a:extLst>
          </p:cNvPr>
          <p:cNvSpPr txBox="1"/>
          <p:nvPr/>
        </p:nvSpPr>
        <p:spPr>
          <a:xfrm>
            <a:off x="6286500" y="2302843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instalovaných SHZ</a:t>
            </a:r>
          </a:p>
        </p:txBody>
      </p:sp>
    </p:spTree>
    <p:extLst>
      <p:ext uri="{BB962C8B-B14F-4D97-AF65-F5344CB8AC3E}">
        <p14:creationId xmlns:p14="http://schemas.microsoft.com/office/powerpoint/2010/main" val="36965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Míra rizika infarktu stabilního hasícího zařízení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7E74EDC7-E022-FE42-1E9F-570AE76BC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2" y="1793875"/>
            <a:ext cx="10048875" cy="6699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7652926-FBC0-6734-8FB3-AA5601CC8DBD}"/>
              </a:ext>
            </a:extLst>
          </p:cNvPr>
          <p:cNvSpPr txBox="1"/>
          <p:nvPr/>
        </p:nvSpPr>
        <p:spPr>
          <a:xfrm>
            <a:off x="1447800" y="7144748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odborných firem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724FCB0-E291-C5E8-EC02-5F2D112FFE89}"/>
              </a:ext>
            </a:extLst>
          </p:cNvPr>
          <p:cNvSpPr txBox="1"/>
          <p:nvPr/>
        </p:nvSpPr>
        <p:spPr>
          <a:xfrm>
            <a:off x="11234737" y="7199327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a druh incidentů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7973A7-60B2-A777-8B70-A4364BAF10E9}"/>
              </a:ext>
            </a:extLst>
          </p:cNvPr>
          <p:cNvSpPr txBox="1"/>
          <p:nvPr/>
        </p:nvSpPr>
        <p:spPr>
          <a:xfrm>
            <a:off x="6286500" y="2302843"/>
            <a:ext cx="5867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Počet instalovaných SHZ</a:t>
            </a:r>
          </a:p>
        </p:txBody>
      </p:sp>
    </p:spTree>
    <p:extLst>
      <p:ext uri="{BB962C8B-B14F-4D97-AF65-F5344CB8AC3E}">
        <p14:creationId xmlns:p14="http://schemas.microsoft.com/office/powerpoint/2010/main" val="166012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325050C-BD05-8C5B-B928-CC517896D62E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Legislativa – ČSN EN 12 845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5CD6A2-141F-91E2-D18E-9222BF472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448" y="2362200"/>
            <a:ext cx="12891103" cy="5562599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B85C0A41-ADA6-6971-00B9-4CF9683BE6CB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B08FEB-FF3E-44DC-CF0F-EEA3AC03AC4B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290453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325050C-BD05-8C5B-B928-CC517896D62E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Odborně způsobilá osoba – OZO - „</a:t>
            </a:r>
            <a:r>
              <a:rPr lang="cs-CZ" sz="4500" spc="-179" dirty="0" err="1">
                <a:solidFill>
                  <a:srgbClr val="E11B22"/>
                </a:solidFill>
                <a:latin typeface="Calibri 1"/>
              </a:rPr>
              <a:t>Ozák</a:t>
            </a:r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4A5088-C363-33EA-3E00-3F598AD56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89" y="1770212"/>
            <a:ext cx="5560822" cy="786908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4E3F587B-82CE-7934-17A1-284F0123C5F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366BDAA-C3FD-F022-E367-76BB776C5A0A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12938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4D623B7F-DCB8-ED36-9D94-688492817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52530"/>
            <a:ext cx="15849600" cy="898193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AEA62AB-4E47-70AE-3DF7-98519B78E151}"/>
              </a:ext>
            </a:extLst>
          </p:cNvPr>
          <p:cNvSpPr/>
          <p:nvPr/>
        </p:nvSpPr>
        <p:spPr>
          <a:xfrm>
            <a:off x="876300" y="8886482"/>
            <a:ext cx="6934200" cy="90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09CD20-B298-C734-2D7D-113AEC6ADE52}"/>
              </a:ext>
            </a:extLst>
          </p:cNvPr>
          <p:cNvSpPr txBox="1"/>
          <p:nvPr/>
        </p:nvSpPr>
        <p:spPr>
          <a:xfrm>
            <a:off x="4572000" y="930747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OECD/European Observatory on Health Systems and Policies (2024), </a:t>
            </a:r>
            <a:r>
              <a:rPr lang="en-US" b="0" i="1" dirty="0" err="1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Česko</a:t>
            </a:r>
            <a:r>
              <a:rPr lang="en-US" b="0" i="1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b="0" i="1" dirty="0" err="1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zdravotní</a:t>
            </a:r>
            <a:r>
              <a:rPr lang="en-US" b="0" i="1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profil</a:t>
            </a:r>
            <a:r>
              <a:rPr lang="en-US" b="0" i="1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 err="1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země</a:t>
            </a:r>
            <a:r>
              <a:rPr lang="en-US" b="0" i="1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 2023</a:t>
            </a:r>
            <a:r>
              <a:rPr lang="en-US" b="0" i="0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, OECD Publishing, Paris, </a:t>
            </a:r>
            <a:r>
              <a:rPr lang="en-US" b="0" i="0" u="none" strike="noStrike" dirty="0">
                <a:solidFill>
                  <a:srgbClr val="0068B6"/>
                </a:solidFill>
                <a:effectLst/>
                <a:latin typeface="Roboto" panose="02000000000000000000" pitchFamily="2" charset="0"/>
                <a:hlinkClick r:id="rId4"/>
              </a:rPr>
              <a:t>https://doi.org/10.1787/c0c44f04-cs</a:t>
            </a:r>
            <a:r>
              <a:rPr lang="en-US" b="0" i="0" dirty="0">
                <a:solidFill>
                  <a:srgbClr val="7F7F7F"/>
                </a:solidFill>
                <a:effectLst/>
                <a:latin typeface="Roboto" panose="02000000000000000000" pitchFamily="2" charset="0"/>
              </a:rPr>
              <a:t>.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614C9CC-E348-2DC1-6755-1C2E09ECC1E1}"/>
              </a:ext>
            </a:extLst>
          </p:cNvPr>
          <p:cNvSpPr/>
          <p:nvPr/>
        </p:nvSpPr>
        <p:spPr>
          <a:xfrm>
            <a:off x="1066800" y="652530"/>
            <a:ext cx="6172200" cy="1290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728AE9-DDFA-FBE8-FAA7-599131412ADD}"/>
              </a:ext>
            </a:extLst>
          </p:cNvPr>
          <p:cNvSpPr/>
          <p:nvPr/>
        </p:nvSpPr>
        <p:spPr>
          <a:xfrm>
            <a:off x="6477000" y="490948"/>
            <a:ext cx="9906000" cy="90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4E9122-CF6E-1C2A-729C-26122F060E97}"/>
              </a:ext>
            </a:extLst>
          </p:cNvPr>
          <p:cNvSpPr txBox="1"/>
          <p:nvPr/>
        </p:nvSpPr>
        <p:spPr>
          <a:xfrm>
            <a:off x="819150" y="329366"/>
            <a:ext cx="166497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34,3% úmrtí v Česku v roce 2021 připadlo na onemocnění oběhové soustavy</a:t>
            </a:r>
          </a:p>
        </p:txBody>
      </p:sp>
    </p:spTree>
    <p:extLst>
      <p:ext uri="{BB962C8B-B14F-4D97-AF65-F5344CB8AC3E}">
        <p14:creationId xmlns:p14="http://schemas.microsoft.com/office/powerpoint/2010/main" val="647566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Náročnost a rozsah zásahů se zvyšuje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0DABE411-2C33-1AB3-A8A1-B03BDCDC4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0637"/>
            <a:ext cx="16459200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9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Kontrola provozuschopnosti / vyšetření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BF2EE7A8-EFFB-52C2-0F9B-B83B4677D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71937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F62BFB-55CE-E975-FBFA-FFC48E3C2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4" y="4027811"/>
            <a:ext cx="2143125" cy="21431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EE83BE-6FBC-6E57-2B04-9E12F03E2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412" y="4027812"/>
            <a:ext cx="2143125" cy="21431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822674-9010-47EC-7F28-68EBF9E93C69}"/>
              </a:ext>
            </a:extLst>
          </p:cNvPr>
          <p:cNvSpPr txBox="1"/>
          <p:nvPr/>
        </p:nvSpPr>
        <p:spPr>
          <a:xfrm>
            <a:off x="2133600" y="2635773"/>
            <a:ext cx="260032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Legislativa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3489963-34DF-A890-3222-7C6426063C7C}"/>
              </a:ext>
            </a:extLst>
          </p:cNvPr>
          <p:cNvSpPr txBox="1"/>
          <p:nvPr/>
        </p:nvSpPr>
        <p:spPr>
          <a:xfrm>
            <a:off x="6772274" y="2643468"/>
            <a:ext cx="3438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Obvodní lékař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679F1F-305C-066D-EDA4-36C334BD37EC}"/>
              </a:ext>
            </a:extLst>
          </p:cNvPr>
          <p:cNvSpPr txBox="1"/>
          <p:nvPr/>
        </p:nvSpPr>
        <p:spPr>
          <a:xfrm>
            <a:off x="12249149" y="2669514"/>
            <a:ext cx="52768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5" dirty="0">
                <a:solidFill>
                  <a:srgbClr val="4C5C65"/>
                </a:solidFill>
                <a:latin typeface="Calibri 1"/>
              </a:rPr>
              <a:t>Specialista / certifikovaný odborník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8F8F7A0-BCD6-27C2-5ABD-2DE3B1BA0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07" y="6057900"/>
            <a:ext cx="1440657" cy="144065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F0A1161-3401-822F-8D3F-73B62E1DC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27" y="7353300"/>
            <a:ext cx="1440657" cy="144065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49172B0-D6AC-BB1F-3D44-70B2957BE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46" y="6057900"/>
            <a:ext cx="1440657" cy="144065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6979873-A5EE-2A3D-67A8-AD6013D49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46" y="7498557"/>
            <a:ext cx="1440657" cy="144065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4CEA057-CB46-CDDF-D630-B2E21103A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341" y="6057900"/>
            <a:ext cx="1440657" cy="14406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4F192AB-973C-77BE-04F7-78D98378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341" y="7498557"/>
            <a:ext cx="1440657" cy="144065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4D67B54-67CB-3E13-64D3-763AC0453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075" y="5997417"/>
            <a:ext cx="1440657" cy="1440657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66D4684-BAF4-2167-ADAF-811D68867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075" y="7438074"/>
            <a:ext cx="1440657" cy="14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D51EF3-B7FE-63C2-6655-44752EE1B7FD}"/>
              </a:ext>
            </a:extLst>
          </p:cNvPr>
          <p:cNvSpPr txBox="1"/>
          <p:nvPr/>
        </p:nvSpPr>
        <p:spPr>
          <a:xfrm>
            <a:off x="2133600" y="647700"/>
            <a:ext cx="14859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spc="-179" dirty="0">
                <a:solidFill>
                  <a:srgbClr val="E11B22"/>
                </a:solidFill>
                <a:latin typeface="Calibri 1"/>
              </a:rPr>
              <a:t>Pečujte </a:t>
            </a:r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prosím</a:t>
            </a:r>
            <a:r>
              <a:rPr lang="cs-CZ" sz="4400" spc="-179" dirty="0">
                <a:solidFill>
                  <a:srgbClr val="E11B22"/>
                </a:solidFill>
                <a:latin typeface="Calibri 1"/>
              </a:rPr>
              <a:t> o svoje zdraví, zajímejte se kvalifikaci Vašeho lékaře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3AEC53-0DB7-42B9-1CFB-8024C08FCB5E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D6559-B467-D39F-FE16-F8233B90BC6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A102200-6912-DA47-386C-6FBF7F803F23}"/>
              </a:ext>
            </a:extLst>
          </p:cNvPr>
          <p:cNvSpPr txBox="1"/>
          <p:nvPr/>
        </p:nvSpPr>
        <p:spPr>
          <a:xfrm>
            <a:off x="7250430" y="9346911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spc="-175" dirty="0">
                <a:solidFill>
                  <a:srgbClr val="4C5C65"/>
                </a:solidFill>
                <a:latin typeface="Calibri 1"/>
              </a:rPr>
              <a:t>Ing. Pavel Devečka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92B670-2F28-56C7-64E7-F54278B88200}"/>
              </a:ext>
            </a:extLst>
          </p:cNvPr>
          <p:cNvSpPr txBox="1"/>
          <p:nvPr/>
        </p:nvSpPr>
        <p:spPr>
          <a:xfrm>
            <a:off x="457200" y="9346911"/>
            <a:ext cx="3848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spc="-175" dirty="0">
                <a:solidFill>
                  <a:srgbClr val="4C5C65"/>
                </a:solidFill>
                <a:latin typeface="Calibri 1"/>
              </a:rPr>
              <a:t>Červený kohout 2024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421D89-3205-B2B3-A062-33029BCD5C6D}"/>
              </a:ext>
            </a:extLst>
          </p:cNvPr>
          <p:cNvSpPr txBox="1"/>
          <p:nvPr/>
        </p:nvSpPr>
        <p:spPr>
          <a:xfrm>
            <a:off x="12954000" y="9346912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spc="-175" dirty="0">
                <a:solidFill>
                  <a:srgbClr val="4C5C65"/>
                </a:solidFill>
                <a:latin typeface="Calibri 1"/>
              </a:rPr>
              <a:t>pavel.devecka@pyronova.com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B08634E-6B3C-6B3E-91B7-CCEFDC45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2476500"/>
            <a:ext cx="11163300" cy="35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20FA3F-2746-727F-A566-F975FD7D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89" y="2862262"/>
            <a:ext cx="6096000" cy="45624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48E300-69DB-3066-5138-60727E079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37" y="2862262"/>
            <a:ext cx="7302474" cy="456247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AE12358-F454-401C-3CF5-87810A3312B4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Srdce a cévy v oběhové soustavě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C69B168-4FBF-A5BF-8205-5E2838DEAEC4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6B4FCB0-FA24-CA46-DD3C-09052822BCD6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FEC83652-9C95-9697-6FC3-1F7506D0F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1943100"/>
            <a:ext cx="5334000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CD93C0-7A12-907F-382E-1046B2DDA53C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Srdce a cévy v oběhové soustavě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73C480-8A63-F6BE-9566-BAC59D8F9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41500"/>
            <a:ext cx="5486400" cy="73152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21B135F-F5FE-E8DC-ED0F-BEC6AE211A66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E3A61CF-FE5C-F758-6352-C9F58A0B5362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B8FCDC1-6AA4-E2B6-228C-02C6FA828E28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„Oběhová soustava“ SHZ</a:t>
            </a:r>
          </a:p>
        </p:txBody>
      </p:sp>
      <p:pic>
        <p:nvPicPr>
          <p:cNvPr id="3" name="Obrázok 5">
            <a:extLst>
              <a:ext uri="{FF2B5EF4-FFF2-40B4-BE49-F238E27FC236}">
                <a16:creationId xmlns:a16="http://schemas.microsoft.com/office/drawing/2014/main" id="{0EE6C7EB-ADCC-1302-D6E9-1DFE1952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0786"/>
            <a:ext cx="8919479" cy="6285428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B7AF30E9-C255-9E69-CCB0-9E991CFAA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933700"/>
            <a:ext cx="10134524" cy="5044265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2970136C-2673-7ACD-916B-EC07024EE5CF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0F851879-D4BA-4842-7400-7E07D97D78E2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68001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3">
            <a:extLst>
              <a:ext uri="{FF2B5EF4-FFF2-40B4-BE49-F238E27FC236}">
                <a16:creationId xmlns:a16="http://schemas.microsoft.com/office/drawing/2014/main" id="{66099BC6-5A40-4774-1AE4-28C863DE4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52700"/>
            <a:ext cx="8930920" cy="6700055"/>
          </a:xfrm>
          <a:prstGeom prst="rect">
            <a:avLst/>
          </a:prstGeom>
        </p:spPr>
      </p:pic>
      <p:pic>
        <p:nvPicPr>
          <p:cNvPr id="3" name="Obrázok 11">
            <a:extLst>
              <a:ext uri="{FF2B5EF4-FFF2-40B4-BE49-F238E27FC236}">
                <a16:creationId xmlns:a16="http://schemas.microsoft.com/office/drawing/2014/main" id="{698F01D8-E422-877F-91EE-6312601C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9661" y="2552700"/>
            <a:ext cx="4417139" cy="67000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417F7A-00BD-97A4-CE30-D02BB0F916E7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Vodní zdroj - venkovní nadzemní nádrž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83FEB12-C7D9-8B04-0080-642EAE2F7A72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53A9F4F-9FB0-C83E-4EA2-3922611A1D2B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1024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18">
            <a:extLst>
              <a:ext uri="{FF2B5EF4-FFF2-40B4-BE49-F238E27FC236}">
                <a16:creationId xmlns:a16="http://schemas.microsoft.com/office/drawing/2014/main" id="{AB8E6375-C7CC-7835-106F-6EF86A81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46748"/>
            <a:ext cx="5935432" cy="51935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FA354A5-FDBC-FF1D-176E-BDEBCA208291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Vodní zdroj - venkovní nadzemní nádrž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DF2A85-7F0B-A5C7-C601-43EE1355F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0" y="2546748"/>
            <a:ext cx="8096150" cy="5193504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9B01949B-82B8-78CA-FCF5-4EF05EFA8E3A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00751C55-3F3C-67CB-F4BB-151DC83BE0E0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7197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4AC71811-30B5-DD80-542D-C85502E6647F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4F517D3-7D0D-9632-B244-38C814632628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0ECA8849-7EAE-0413-8A7F-F884A4EEAE7E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Vodní zdroj - čerpadla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ABE27B-7FA7-76EA-BC5D-B2EADD545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76499"/>
            <a:ext cx="4542949" cy="605726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7897A53-DFBF-2D4E-868B-2031F86F2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94" y="2476500"/>
            <a:ext cx="3407211" cy="60572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7D0C43-2B9A-CD58-7CB4-16FCCBEBD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844" y="2474050"/>
            <a:ext cx="45434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>
            <a:extLst>
              <a:ext uri="{FF2B5EF4-FFF2-40B4-BE49-F238E27FC236}">
                <a16:creationId xmlns:a16="http://schemas.microsoft.com/office/drawing/2014/main" id="{6F431DAA-BB9D-60D1-CE0E-2687CA76C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2015858"/>
            <a:ext cx="5032597" cy="7233885"/>
          </a:xfrm>
          <a:prstGeom prst="rect">
            <a:avLst/>
          </a:prstGeom>
        </p:spPr>
      </p:pic>
      <p:pic>
        <p:nvPicPr>
          <p:cNvPr id="3" name="Obrázok 4">
            <a:extLst>
              <a:ext uri="{FF2B5EF4-FFF2-40B4-BE49-F238E27FC236}">
                <a16:creationId xmlns:a16="http://schemas.microsoft.com/office/drawing/2014/main" id="{8DDC2DE2-9D71-0652-7AC8-7490E0AA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2015858"/>
            <a:ext cx="4495800" cy="723732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942D21-0D06-AF5D-7BCA-94B27DF17168}"/>
              </a:ext>
            </a:extLst>
          </p:cNvPr>
          <p:cNvSpPr txBox="1"/>
          <p:nvPr/>
        </p:nvSpPr>
        <p:spPr>
          <a:xfrm>
            <a:off x="2133600" y="647700"/>
            <a:ext cx="14173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Ventilová stanice / </a:t>
            </a:r>
            <a:r>
              <a:rPr lang="cs-CZ" sz="4500" spc="-179" dirty="0" err="1">
                <a:solidFill>
                  <a:srgbClr val="E11B22"/>
                </a:solidFill>
                <a:latin typeface="Calibri 1"/>
              </a:rPr>
              <a:t>řídíci</a:t>
            </a:r>
            <a:r>
              <a:rPr lang="cs-CZ" sz="4500" spc="-179" dirty="0">
                <a:solidFill>
                  <a:srgbClr val="E11B22"/>
                </a:solidFill>
                <a:latin typeface="Calibri 1"/>
              </a:rPr>
              <a:t> ventil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D8C5E69-02EA-BD72-6860-B3F7E16BC13C}"/>
              </a:ext>
            </a:extLst>
          </p:cNvPr>
          <p:cNvGrpSpPr/>
          <p:nvPr/>
        </p:nvGrpSpPr>
        <p:grpSpPr>
          <a:xfrm>
            <a:off x="1876424" y="800100"/>
            <a:ext cx="104776" cy="104775"/>
            <a:chOff x="0" y="0"/>
            <a:chExt cx="139701" cy="1397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C3210A9-4BCB-B3D3-8431-74AEC1189B5B}"/>
                </a:ext>
              </a:extLst>
            </p:cNvPr>
            <p:cNvSpPr/>
            <p:nvPr/>
          </p:nvSpPr>
          <p:spPr>
            <a:xfrm>
              <a:off x="6350" y="6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63500"/>
                  </a:moveTo>
                  <a:cubicBezTo>
                    <a:pt x="0" y="28448"/>
                    <a:pt x="28448" y="0"/>
                    <a:pt x="63500" y="0"/>
                  </a:cubicBezTo>
                  <a:cubicBezTo>
                    <a:pt x="98552" y="0"/>
                    <a:pt x="127000" y="28448"/>
                    <a:pt x="127000" y="63500"/>
                  </a:cubicBezTo>
                  <a:cubicBezTo>
                    <a:pt x="127000" y="98552"/>
                    <a:pt x="98552" y="127000"/>
                    <a:pt x="63500" y="127000"/>
                  </a:cubicBezTo>
                  <a:cubicBezTo>
                    <a:pt x="28448" y="127000"/>
                    <a:pt x="0" y="98552"/>
                    <a:pt x="0" y="63500"/>
                  </a:cubicBezTo>
                  <a:close/>
                </a:path>
              </a:pathLst>
            </a:custGeom>
            <a:solidFill>
              <a:srgbClr val="E11B22"/>
            </a:solidFill>
          </p:spPr>
        </p:sp>
      </p:grpSp>
    </p:spTree>
    <p:extLst>
      <p:ext uri="{BB962C8B-B14F-4D97-AF65-F5344CB8AC3E}">
        <p14:creationId xmlns:p14="http://schemas.microsoft.com/office/powerpoint/2010/main" val="6933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673</Words>
  <Application>Microsoft Office PowerPoint</Application>
  <PresentationFormat>Vlastní</PresentationFormat>
  <Paragraphs>79</Paragraphs>
  <Slides>22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Source Sans Pro</vt:lpstr>
      <vt:lpstr>Calibri 1</vt:lpstr>
      <vt:lpstr>Roboto Condensed</vt:lpstr>
      <vt:lpstr>Arial</vt:lpstr>
      <vt:lpstr>Calibri</vt:lpstr>
      <vt:lpstr>Roboto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PYRONOVA_Company presentation 2023_V3.pptx</dc:title>
  <dc:creator>Pavel Devecka</dc:creator>
  <cp:lastModifiedBy>Pavel Devecka</cp:lastModifiedBy>
  <cp:revision>41</cp:revision>
  <dcterms:created xsi:type="dcterms:W3CDTF">2006-08-16T00:00:00Z</dcterms:created>
  <dcterms:modified xsi:type="dcterms:W3CDTF">2024-04-08T21:23:46Z</dcterms:modified>
  <dc:identifier>DAFvLTIHB6s</dc:identifier>
</cp:coreProperties>
</file>